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25"/>
  </p:notesMasterIdLst>
  <p:sldIdLst>
    <p:sldId id="256" r:id="rId2"/>
    <p:sldId id="286" r:id="rId3"/>
    <p:sldId id="289" r:id="rId4"/>
    <p:sldId id="288" r:id="rId5"/>
    <p:sldId id="287" r:id="rId6"/>
    <p:sldId id="285" r:id="rId7"/>
    <p:sldId id="257" r:id="rId8"/>
    <p:sldId id="290" r:id="rId9"/>
    <p:sldId id="258" r:id="rId10"/>
    <p:sldId id="265" r:id="rId11"/>
    <p:sldId id="270" r:id="rId12"/>
    <p:sldId id="280" r:id="rId13"/>
    <p:sldId id="281" r:id="rId14"/>
    <p:sldId id="275" r:id="rId15"/>
    <p:sldId id="277" r:id="rId16"/>
    <p:sldId id="272" r:id="rId17"/>
    <p:sldId id="282" r:id="rId18"/>
    <p:sldId id="284" r:id="rId19"/>
    <p:sldId id="283" r:id="rId20"/>
    <p:sldId id="278" r:id="rId21"/>
    <p:sldId id="279" r:id="rId22"/>
    <p:sldId id="274" r:id="rId23"/>
    <p:sldId id="269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8D3"/>
    <a:srgbClr val="79DBE1"/>
    <a:srgbClr val="2F59B5"/>
    <a:srgbClr val="FFBACC"/>
    <a:srgbClr val="F8FFBF"/>
    <a:srgbClr val="BAFFCF"/>
    <a:srgbClr val="CDFF73"/>
    <a:srgbClr val="B6FF34"/>
    <a:srgbClr val="99446A"/>
    <a:srgbClr val="F1F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6"/>
    <p:restoredTop sz="94694"/>
  </p:normalViewPr>
  <p:slideViewPr>
    <p:cSldViewPr snapToGrid="0" snapToObjects="1">
      <p:cViewPr>
        <p:scale>
          <a:sx n="200" d="100"/>
          <a:sy n="200" d="100"/>
        </p:scale>
        <p:origin x="448" y="4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81340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525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147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3108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284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294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3371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6890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6006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28873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2670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08212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5806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5462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38033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1599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5604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66028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A1A6C-7BD6-C94F-B41E-E84F01189013}" type="datetimeFigureOut">
              <a:rPr lang="en-US" smtClean="0"/>
              <a:t>4/27/16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746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Relationship Id="rId3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Relationship Id="rId3" Type="http://schemas.openxmlformats.org/officeDocument/2006/relationships/image" Target="../media/image19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2.png"/><Relationship Id="rId7" Type="http://schemas.openxmlformats.org/officeDocument/2006/relationships/image" Target="../media/image25.png"/><Relationship Id="rId8" Type="http://schemas.openxmlformats.org/officeDocument/2006/relationships/image" Target="../media/image26.png"/><Relationship Id="rId9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konniam.chan@berkeley.edu" TargetMode="External"/><Relationship Id="rId4" Type="http://schemas.openxmlformats.org/officeDocument/2006/relationships/hyperlink" Target="mailto:ron.cordell@gmail.com" TargetMode="External"/><Relationship Id="rId5" Type="http://schemas.openxmlformats.org/officeDocument/2006/relationships/hyperlink" Target="mailto:3marjorie14@gmail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think2wice.saf@gmail.com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ctrTitle"/>
          </p:nvPr>
        </p:nvSpPr>
        <p:spPr>
          <a:xfrm>
            <a:off x="71900" y="1603772"/>
            <a:ext cx="7658810" cy="1790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dirty="0" smtClean="0"/>
              <a:t>Semantic Search engine </a:t>
            </a:r>
            <a:br>
              <a:rPr lang="en-US" dirty="0" smtClean="0"/>
            </a:br>
            <a:r>
              <a:rPr lang="en-US" dirty="0" smtClean="0"/>
              <a:t> for (</a:t>
            </a:r>
            <a:r>
              <a:rPr lang="en-US" dirty="0" err="1" smtClean="0"/>
              <a:t>Obamacare</a:t>
            </a:r>
            <a:r>
              <a:rPr lang="en-US" dirty="0" smtClean="0"/>
              <a:t>) healthcare </a:t>
            </a:r>
            <a:r>
              <a:rPr lang="en-US" dirty="0"/>
              <a:t>plans </a:t>
            </a:r>
            <a:endParaRPr lang="en" dirty="0"/>
          </a:p>
        </p:txBody>
      </p:sp>
      <p:sp>
        <p:nvSpPr>
          <p:cNvPr id="130" name="Shape 130"/>
          <p:cNvSpPr txBox="1">
            <a:spLocks noGrp="1"/>
          </p:cNvSpPr>
          <p:nvPr>
            <p:ph type="subTitle" idx="1"/>
          </p:nvPr>
        </p:nvSpPr>
        <p:spPr>
          <a:xfrm>
            <a:off x="444500" y="3834574"/>
            <a:ext cx="6858000" cy="124182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/>
              <a:t>UCB MIDS Team</a:t>
            </a:r>
          </a:p>
          <a:p>
            <a:pPr lvl="0">
              <a:spcBef>
                <a:spcPts val="0"/>
              </a:spcBef>
            </a:pPr>
            <a:r>
              <a:rPr lang="en-US" sz="3600" dirty="0" smtClean="0"/>
              <a:t>Healthcare Finder</a:t>
            </a:r>
            <a:endParaRPr lang="en" sz="3600" dirty="0"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9900" y="159450"/>
            <a:ext cx="1872424" cy="187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The Solution</a:t>
            </a:r>
            <a:endParaRPr lang="en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dirty="0" smtClean="0"/>
              <a:t>Semantic Search: Ranking + Facets</a:t>
            </a:r>
          </a:p>
          <a:p>
            <a:pPr marL="0" lvl="0" indent="0" rtl="0">
              <a:spcBef>
                <a:spcPts val="0"/>
              </a:spcBef>
              <a:buNone/>
            </a:pPr>
            <a:r>
              <a:rPr lang="en-US" dirty="0" smtClean="0"/>
              <a:t> </a:t>
            </a:r>
            <a:endParaRPr lang="en" dirty="0"/>
          </a:p>
          <a:p>
            <a:pPr marL="228600" lvl="0" rtl="0">
              <a:spcBef>
                <a:spcPts val="0"/>
              </a:spcBef>
              <a:buClr>
                <a:srgbClr val="FFFFFF"/>
              </a:buClr>
            </a:pPr>
            <a:r>
              <a:rPr lang="en" dirty="0" smtClean="0"/>
              <a:t>G</a:t>
            </a:r>
            <a:r>
              <a:rPr lang="en-US" dirty="0" err="1" smtClean="0"/>
              <a:t>oogle</a:t>
            </a:r>
            <a:r>
              <a:rPr lang="en-US" dirty="0" smtClean="0"/>
              <a:t> + Amazon</a:t>
            </a:r>
            <a:endParaRPr lang="en" dirty="0"/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-US" dirty="0" smtClean="0"/>
              <a:t>Dynamic forms that adapt to semantics</a:t>
            </a:r>
            <a:endParaRPr lang="en" dirty="0"/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-US" dirty="0" smtClean="0"/>
              <a:t>Third-party data from multiple sources used for ranking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-"/>
            </a:pPr>
            <a:endParaRPr lang="en" dirty="0"/>
          </a:p>
          <a:p>
            <a:pPr marL="228600" lvl="0" rtl="0">
              <a:spcBef>
                <a:spcPts val="0"/>
              </a:spcBef>
              <a:buClr>
                <a:srgbClr val="FFFFFF"/>
              </a:buClr>
            </a:pPr>
            <a:r>
              <a:rPr lang="en-US" dirty="0" smtClean="0"/>
              <a:t>Machine Learning and Classification</a:t>
            </a:r>
            <a:endParaRPr lang="en" dirty="0"/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-US" dirty="0" smtClean="0"/>
              <a:t>A response form that invites users to interact facets of their search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-US" dirty="0" smtClean="0"/>
              <a:t>A machine learning engine that predicts Plan suitability from clickstream data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749" y="31900"/>
            <a:ext cx="911149" cy="911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Shape 147"/>
          <p:cNvCxnSpPr/>
          <p:nvPr/>
        </p:nvCxnSpPr>
        <p:spPr>
          <a:xfrm rot="10800000" flipH="1">
            <a:off x="451025" y="997775"/>
            <a:ext cx="8578500" cy="45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8" name="Shape 148"/>
          <p:cNvCxnSpPr/>
          <p:nvPr/>
        </p:nvCxnSpPr>
        <p:spPr>
          <a:xfrm rot="10800000" flipH="1">
            <a:off x="451025" y="1017850"/>
            <a:ext cx="8578800" cy="7200"/>
          </a:xfrm>
          <a:prstGeom prst="straightConnector1">
            <a:avLst/>
          </a:prstGeom>
          <a:noFill/>
          <a:ln w="28575" cap="flat" cmpd="sng">
            <a:solidFill>
              <a:srgbClr val="F1C232"/>
            </a:solidFill>
            <a:prstDash val="solid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:p14="http://schemas.microsoft.com/office/powerpoint/2010/main" val="260557470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2398646" y="2205906"/>
            <a:ext cx="1383613" cy="1201226"/>
            <a:chOff x="3412879" y="24286993"/>
            <a:chExt cx="4132221" cy="3406531"/>
          </a:xfrm>
        </p:grpSpPr>
        <p:sp>
          <p:nvSpPr>
            <p:cNvPr id="61" name="Oval 60"/>
            <p:cNvSpPr/>
            <p:nvPr/>
          </p:nvSpPr>
          <p:spPr>
            <a:xfrm>
              <a:off x="3417876" y="27137939"/>
              <a:ext cx="4127224" cy="555585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412879" y="24549892"/>
              <a:ext cx="4127225" cy="2834861"/>
            </a:xfrm>
            <a:prstGeom prst="rect">
              <a:avLst/>
            </a:prstGeom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63" name="Oval 62"/>
            <p:cNvSpPr/>
            <p:nvPr/>
          </p:nvSpPr>
          <p:spPr>
            <a:xfrm>
              <a:off x="3412879" y="24286993"/>
              <a:ext cx="4127224" cy="555585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</p:grpSp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171" y="3514148"/>
            <a:ext cx="1744351" cy="475070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045" y="3046718"/>
            <a:ext cx="754752" cy="680706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894" y="2099120"/>
            <a:ext cx="607806" cy="581367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0971" y="974284"/>
            <a:ext cx="1288111" cy="425441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252" y="3989218"/>
            <a:ext cx="1133844" cy="450514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4314531" y="1399725"/>
            <a:ext cx="6788692" cy="3600986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en-US" sz="1200" kern="1200" dirty="0" smtClean="0">
                <a:latin typeface="Consolas"/>
                <a:cs typeface="Consolas"/>
              </a:rPr>
              <a:t>"plans" : {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"properties" : {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"</a:t>
            </a:r>
            <a:r>
              <a:rPr lang="en-US" sz="1200" kern="1200" dirty="0" err="1" smtClean="0">
                <a:latin typeface="Consolas"/>
                <a:cs typeface="Consolas"/>
              </a:rPr>
              <a:t>marketing_url</a:t>
            </a:r>
            <a:r>
              <a:rPr lang="en-US" sz="1200" kern="1200" dirty="0" smtClean="0">
                <a:latin typeface="Consolas"/>
                <a:cs typeface="Consolas"/>
              </a:rPr>
              <a:t>" : {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  "type" : "string"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},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"</a:t>
            </a:r>
            <a:r>
              <a:rPr lang="en-US" sz="1200" kern="1200" dirty="0" err="1" smtClean="0">
                <a:latin typeface="Consolas"/>
                <a:cs typeface="Consolas"/>
              </a:rPr>
              <a:t>marketing_name</a:t>
            </a:r>
            <a:r>
              <a:rPr lang="en-US" sz="1200" kern="1200" dirty="0" smtClean="0">
                <a:latin typeface="Consolas"/>
                <a:cs typeface="Consolas"/>
              </a:rPr>
              <a:t>" : {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  "type" : "string"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},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"</a:t>
            </a:r>
            <a:r>
              <a:rPr lang="en-US" sz="1200" kern="1200" dirty="0" err="1" smtClean="0">
                <a:latin typeface="Consolas"/>
                <a:cs typeface="Consolas"/>
              </a:rPr>
              <a:t>last_updated_on</a:t>
            </a:r>
            <a:r>
              <a:rPr lang="en-US" sz="1200" kern="1200" dirty="0" smtClean="0">
                <a:latin typeface="Consolas"/>
                <a:cs typeface="Consolas"/>
              </a:rPr>
              <a:t>" : {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  "format" : "</a:t>
            </a:r>
            <a:r>
              <a:rPr lang="en-US" sz="1200" kern="1200" dirty="0" err="1" smtClean="0">
                <a:latin typeface="Consolas"/>
                <a:cs typeface="Consolas"/>
              </a:rPr>
              <a:t>dateOptionalTime</a:t>
            </a:r>
            <a:r>
              <a:rPr lang="en-US" sz="1200" kern="1200" dirty="0" smtClean="0">
                <a:latin typeface="Consolas"/>
                <a:cs typeface="Consolas"/>
              </a:rPr>
              <a:t>",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  "type" : "date"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},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"</a:t>
            </a:r>
            <a:r>
              <a:rPr lang="en-US" sz="1200" kern="1200" dirty="0" err="1" smtClean="0">
                <a:latin typeface="Consolas"/>
                <a:cs typeface="Consolas"/>
              </a:rPr>
              <a:t>plan_id_type</a:t>
            </a:r>
            <a:r>
              <a:rPr lang="en-US" sz="1200" kern="1200" dirty="0" smtClean="0">
                <a:latin typeface="Consolas"/>
                <a:cs typeface="Consolas"/>
              </a:rPr>
              <a:t>" : {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	"type" : "string”</a:t>
            </a:r>
          </a:p>
          <a:p>
            <a:r>
              <a:rPr lang="en-US" sz="1200" kern="1200" dirty="0">
                <a:latin typeface="Consolas"/>
                <a:cs typeface="Consolas"/>
              </a:rPr>
              <a:t>	</a:t>
            </a:r>
            <a:r>
              <a:rPr lang="en-US" sz="1200" kern="1200" dirty="0" smtClean="0">
                <a:latin typeface="Consolas"/>
                <a:cs typeface="Consolas"/>
              </a:rPr>
              <a:t>…</a:t>
            </a:r>
          </a:p>
          <a:p>
            <a:r>
              <a:rPr lang="en-US" sz="1200" kern="1200" dirty="0">
                <a:latin typeface="Consolas"/>
                <a:cs typeface="Consolas"/>
              </a:rPr>
              <a:t>	</a:t>
            </a:r>
            <a:r>
              <a:rPr lang="en-US" sz="1200" kern="1200" dirty="0" smtClean="0">
                <a:latin typeface="Consolas"/>
                <a:cs typeface="Consolas"/>
              </a:rPr>
              <a:t>…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        }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      }</a:t>
            </a:r>
          </a:p>
          <a:p>
            <a:r>
              <a:rPr lang="en-US" sz="1200" kern="1200" dirty="0" smtClean="0">
                <a:latin typeface="Consolas"/>
                <a:cs typeface="Consolas"/>
              </a:rPr>
              <a:t>                  },</a:t>
            </a:r>
            <a:endParaRPr lang="en-US" sz="1200" kern="1200" dirty="0">
              <a:latin typeface="Consolas"/>
              <a:cs typeface="Consolas"/>
            </a:endParaRPr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2377" y="1446812"/>
            <a:ext cx="1330613" cy="605956"/>
          </a:xfrm>
          <a:prstGeom prst="rect">
            <a:avLst/>
          </a:prstGeom>
        </p:spPr>
      </p:pic>
      <p:sp>
        <p:nvSpPr>
          <p:cNvPr id="14" name="Shape 261"/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dirty="0"/>
              <a:t>Combined Publicly Available Datasets</a:t>
            </a:r>
          </a:p>
        </p:txBody>
      </p:sp>
      <p:pic>
        <p:nvPicPr>
          <p:cNvPr id="15" name="Shape 26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182749" y="31900"/>
            <a:ext cx="911149" cy="911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Shape 263"/>
          <p:cNvCxnSpPr/>
          <p:nvPr/>
        </p:nvCxnSpPr>
        <p:spPr>
          <a:xfrm rot="10800000" flipH="1">
            <a:off x="451025" y="997775"/>
            <a:ext cx="8578500" cy="45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7" name="Shape 264"/>
          <p:cNvCxnSpPr/>
          <p:nvPr/>
        </p:nvCxnSpPr>
        <p:spPr>
          <a:xfrm rot="10800000" flipH="1">
            <a:off x="451025" y="1017850"/>
            <a:ext cx="8578800" cy="7200"/>
          </a:xfrm>
          <a:prstGeom prst="straightConnector1">
            <a:avLst/>
          </a:prstGeom>
          <a:noFill/>
          <a:ln w="28575" cap="flat" cmpd="sng">
            <a:solidFill>
              <a:srgbClr val="F1C23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3" name="Straight Arrow Connector 2"/>
          <p:cNvCxnSpPr/>
          <p:nvPr/>
        </p:nvCxnSpPr>
        <p:spPr>
          <a:xfrm flipV="1">
            <a:off x="1481096" y="3727424"/>
            <a:ext cx="614404" cy="361976"/>
          </a:xfrm>
          <a:prstGeom prst="straightConnector1">
            <a:avLst/>
          </a:prstGeom>
          <a:ln w="7620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322377" y="3046718"/>
            <a:ext cx="930794" cy="251534"/>
          </a:xfrm>
          <a:prstGeom prst="straightConnector1">
            <a:avLst/>
          </a:prstGeom>
          <a:ln w="7620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1494700" y="2457440"/>
            <a:ext cx="903946" cy="107960"/>
          </a:xfrm>
          <a:prstGeom prst="straightConnector1">
            <a:avLst/>
          </a:prstGeom>
          <a:ln w="7620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425044" y="1945395"/>
            <a:ext cx="331854" cy="214746"/>
          </a:xfrm>
          <a:prstGeom prst="straightConnector1">
            <a:avLst/>
          </a:prstGeom>
          <a:ln w="7620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63" idx="0"/>
          </p:cNvCxnSpPr>
          <p:nvPr/>
        </p:nvCxnSpPr>
        <p:spPr>
          <a:xfrm flipH="1">
            <a:off x="3089616" y="1446812"/>
            <a:ext cx="211728" cy="759094"/>
          </a:xfrm>
          <a:prstGeom prst="straightConnector1">
            <a:avLst/>
          </a:prstGeom>
          <a:ln w="7620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891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0"/>
            <a:ext cx="9296400" cy="5461001"/>
            <a:chOff x="0" y="-1"/>
            <a:chExt cx="12395200" cy="7281334"/>
          </a:xfrm>
        </p:grpSpPr>
        <p:sp>
          <p:nvSpPr>
            <p:cNvPr id="83" name="Rounded Rectangle 82"/>
            <p:cNvSpPr/>
            <p:nvPr/>
          </p:nvSpPr>
          <p:spPr>
            <a:xfrm>
              <a:off x="3141636" y="1699627"/>
              <a:ext cx="6287372" cy="5158373"/>
            </a:xfrm>
            <a:prstGeom prst="roundRect">
              <a:avLst>
                <a:gd name="adj" fmla="val 6998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0" y="444500"/>
              <a:ext cx="9369632" cy="6413500"/>
              <a:chOff x="-17814" y="444500"/>
              <a:chExt cx="9369632" cy="6413500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0" y="444500"/>
                <a:ext cx="2230086" cy="64135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03777" y="2431697"/>
                <a:ext cx="19376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</a:rPr>
                  <a:t>Drugs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279977" y="6072919"/>
                <a:ext cx="1937656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>
                    <a:solidFill>
                      <a:srgbClr val="FFFFFF"/>
                    </a:solidFill>
                  </a:rPr>
                  <a:t>Smoking Cessation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51459" y="911035"/>
                <a:ext cx="2257475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solidFill>
                      <a:srgbClr val="FFFFFF"/>
                    </a:solidFill>
                    <a:latin typeface="Times"/>
                    <a:cs typeface="Times"/>
                  </a:rPr>
                  <a:t>Build Health Profile&gt;</a:t>
                </a:r>
              </a:p>
            </p:txBody>
          </p:sp>
          <p:cxnSp>
            <p:nvCxnSpPr>
              <p:cNvPr id="29" name="Straight Connector 28"/>
              <p:cNvCxnSpPr/>
              <p:nvPr/>
            </p:nvCxnSpPr>
            <p:spPr>
              <a:xfrm>
                <a:off x="147454" y="1280366"/>
                <a:ext cx="1828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/>
              <p:cNvSpPr txBox="1"/>
              <p:nvPr/>
            </p:nvSpPr>
            <p:spPr>
              <a:xfrm>
                <a:off x="191654" y="1342995"/>
                <a:ext cx="23432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</a:rPr>
                  <a:t>Location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343477" y="5404295"/>
                <a:ext cx="1937656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>
                    <a:solidFill>
                      <a:srgbClr val="FFFFFF"/>
                    </a:solidFill>
                  </a:rPr>
                  <a:t>Ergonomics Class</a:t>
                </a:r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>
                <a:off x="-17814" y="4955618"/>
                <a:ext cx="1828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55369" y="5114766"/>
                <a:ext cx="1828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3336966" y="1580074"/>
                <a:ext cx="6014852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Rectangle 81"/>
              <p:cNvSpPr/>
              <p:nvPr/>
            </p:nvSpPr>
            <p:spPr>
              <a:xfrm>
                <a:off x="3394483" y="556352"/>
                <a:ext cx="4527735" cy="830997"/>
              </a:xfrm>
              <a:prstGeom prst="rect">
                <a:avLst/>
              </a:prstGeom>
              <a:noFill/>
            </p:spPr>
            <p:txBody>
              <a:bodyPr wrap="none" lIns="68580" tIns="34290" rIns="68580" bIns="34290">
                <a:spAutoFit/>
              </a:bodyPr>
              <a:lstStyle/>
              <a:p>
                <a:pPr algn="ctr"/>
                <a:r>
                  <a:rPr lang="en-US" sz="36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About your care</a:t>
                </a: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394540" y="2067909"/>
                <a:ext cx="1277239" cy="37386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220273" y="1699151"/>
                <a:ext cx="13240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</a:rPr>
                  <a:t>Basic Info</a:t>
                </a: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3712643" y="2079308"/>
              <a:ext cx="2061549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Zip Code</a:t>
              </a: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381575" y="2597516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665812" y="2609353"/>
              <a:ext cx="2061549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Salary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697915" y="3119399"/>
              <a:ext cx="2061549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Marital Status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8068733" y="3187700"/>
              <a:ext cx="222250" cy="228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" name="Oval 69"/>
            <p:cNvSpPr/>
            <p:nvPr/>
          </p:nvSpPr>
          <p:spPr>
            <a:xfrm>
              <a:off x="7274983" y="3187700"/>
              <a:ext cx="222250" cy="228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1" name="Oval 70"/>
            <p:cNvSpPr/>
            <p:nvPr/>
          </p:nvSpPr>
          <p:spPr>
            <a:xfrm>
              <a:off x="6379633" y="3189816"/>
              <a:ext cx="222250" cy="228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48400" y="3556000"/>
              <a:ext cx="7874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Single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00900" y="3543300"/>
              <a:ext cx="7874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Married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039100" y="3505200"/>
              <a:ext cx="7874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Divorced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814997" y="4573601"/>
              <a:ext cx="1167415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Physician 1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814997" y="4988468"/>
              <a:ext cx="1167415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Physician 2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16477" y="2838097"/>
              <a:ext cx="19376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Conditions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0" y="4562539"/>
              <a:ext cx="2566384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rgbClr val="FFFFFF"/>
                  </a:solidFill>
                </a:rPr>
                <a:t>Trending: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3781131" y="4031735"/>
              <a:ext cx="2077920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Number of dependents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483177" y="3986050"/>
              <a:ext cx="527224" cy="382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398509" y="4578716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6415441" y="5103650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3950464" y="5699668"/>
              <a:ext cx="1158865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Condition 1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916597" y="6173801"/>
              <a:ext cx="1267868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Medication 1</a:t>
              </a: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6381574" y="5696317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6415441" y="6221250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6466241" y="5052850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34868" y="2041495"/>
              <a:ext cx="2343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Doctors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196768" y="3209895"/>
              <a:ext cx="2343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Savings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234868" y="3603595"/>
              <a:ext cx="2343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Care Directives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308100" y="13716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1562100" y="17780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574800" y="2108201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1612900" y="2540001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1549400" y="2895601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587500" y="3276601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1727200" y="3657601"/>
              <a:ext cx="812800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Add</a:t>
              </a:r>
            </a:p>
          </p:txBody>
        </p:sp>
        <p:pic>
          <p:nvPicPr>
            <p:cNvPr id="41" name="Picture 40" descr="Stride_Health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00050"/>
              <a:ext cx="3136900" cy="4711700"/>
            </a:xfrm>
            <a:prstGeom prst="rect">
              <a:avLst/>
            </a:prstGeom>
          </p:spPr>
        </p:pic>
        <p:sp>
          <p:nvSpPr>
            <p:cNvPr id="42" name="Rectangle 41"/>
            <p:cNvSpPr/>
            <p:nvPr/>
          </p:nvSpPr>
          <p:spPr>
            <a:xfrm>
              <a:off x="0" y="5080000"/>
              <a:ext cx="3136900" cy="2159000"/>
            </a:xfrm>
            <a:prstGeom prst="rect">
              <a:avLst/>
            </a:prstGeom>
            <a:solidFill>
              <a:srgbClr val="3A3E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pic>
          <p:nvPicPr>
            <p:cNvPr id="3" name="Picture 2" descr="Stride_Health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68" y="419100"/>
              <a:ext cx="7315864" cy="6858000"/>
            </a:xfrm>
            <a:prstGeom prst="rect">
              <a:avLst/>
            </a:prstGeom>
            <a:solidFill>
              <a:srgbClr val="3A3E4A"/>
            </a:solidFill>
          </p:spPr>
        </p:pic>
        <p:sp>
          <p:nvSpPr>
            <p:cNvPr id="5" name="Rectangle 4"/>
            <p:cNvSpPr/>
            <p:nvPr/>
          </p:nvSpPr>
          <p:spPr>
            <a:xfrm>
              <a:off x="4572000" y="1282700"/>
              <a:ext cx="15875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Clinical Trials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33900" y="1981200"/>
              <a:ext cx="1625600" cy="33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Acupuncture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4457700" y="495300"/>
              <a:ext cx="4660900" cy="419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70400" y="533400"/>
              <a:ext cx="4165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Are you interested in the following care?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952500"/>
              <a:ext cx="2476500" cy="647700"/>
            </a:xfrm>
            <a:prstGeom prst="rect">
              <a:avLst/>
            </a:prstGeom>
            <a:solidFill>
              <a:srgbClr val="3A3E4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39700" y="1130300"/>
              <a:ext cx="1562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2">
                      <a:lumMod val="90000"/>
                    </a:schemeClr>
                  </a:solidFill>
                </a:rPr>
                <a:t>Location</a:t>
              </a:r>
            </a:p>
          </p:txBody>
        </p:sp>
        <p:pic>
          <p:nvPicPr>
            <p:cNvPr id="12" name="Picture 11" descr="ResponsePage_pp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321300"/>
              <a:ext cx="3111500" cy="6858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165100" y="5511800"/>
              <a:ext cx="952500" cy="330200"/>
            </a:xfrm>
            <a:prstGeom prst="rect">
              <a:avLst/>
            </a:prstGeom>
            <a:solidFill>
              <a:srgbClr val="35394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01600" y="5492234"/>
              <a:ext cx="19625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2">
                      <a:lumMod val="90000"/>
                    </a:schemeClr>
                  </a:solidFill>
                </a:rPr>
                <a:t>Preference options</a:t>
              </a:r>
              <a:endParaRPr lang="en-US" sz="12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21200" y="26670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521200" y="33147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4445000" y="40640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4521200" y="47498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495800" y="54610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4584700" y="2654300"/>
              <a:ext cx="2324100" cy="3429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At home Physical Therapy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4521200" y="3340100"/>
              <a:ext cx="1625600" cy="33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Meditation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4699000" y="4127500"/>
              <a:ext cx="1625600" cy="33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Holistic Health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4572000" y="4686300"/>
              <a:ext cx="2336800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Type II Diabetes Prevention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533900" y="5435600"/>
              <a:ext cx="2209800" cy="292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Occupational Therapy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0" y="-1"/>
              <a:ext cx="12192000" cy="440267"/>
            </a:xfrm>
            <a:prstGeom prst="rect">
              <a:avLst/>
            </a:prstGeom>
            <a:solidFill>
              <a:srgbClr val="3A3E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8900" y="0"/>
              <a:ext cx="64135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Innocent Bayes Standers</a:t>
              </a: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0464800" y="440267"/>
              <a:ext cx="1930400" cy="6841066"/>
            </a:xfrm>
            <a:prstGeom prst="rect">
              <a:avLst/>
            </a:prstGeom>
            <a:solidFill>
              <a:srgbClr val="3A3E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pic>
        <p:nvPicPr>
          <p:cNvPr id="21" name="Picture 20" descr="goog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25" y="385762"/>
            <a:ext cx="5088063" cy="2271713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429000" y="457200"/>
            <a:ext cx="3038475" cy="10138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50" dirty="0">
                <a:solidFill>
                  <a:srgbClr val="3366FF"/>
                </a:solidFill>
                <a:latin typeface="Candara"/>
                <a:cs typeface="Candara"/>
              </a:rPr>
              <a:t>S</a:t>
            </a:r>
            <a:r>
              <a:rPr lang="en-US" sz="4050" dirty="0">
                <a:solidFill>
                  <a:schemeClr val="accent4">
                    <a:lumMod val="60000"/>
                    <a:lumOff val="40000"/>
                  </a:schemeClr>
                </a:solidFill>
                <a:latin typeface="Candara"/>
                <a:cs typeface="Candara"/>
              </a:rPr>
              <a:t>e</a:t>
            </a:r>
            <a:r>
              <a:rPr lang="en-US" sz="4050" dirty="0">
                <a:solidFill>
                  <a:srgbClr val="FF0000"/>
                </a:solidFill>
                <a:latin typeface="Candara"/>
                <a:cs typeface="Candara"/>
              </a:rPr>
              <a:t>a</a:t>
            </a:r>
            <a:r>
              <a:rPr lang="en-US" sz="4050" dirty="0">
                <a:solidFill>
                  <a:srgbClr val="008000"/>
                </a:solidFill>
                <a:latin typeface="Candara"/>
                <a:cs typeface="Candara"/>
              </a:rPr>
              <a:t>r</a:t>
            </a:r>
            <a:r>
              <a:rPr lang="en-US" sz="4050" dirty="0">
                <a:solidFill>
                  <a:srgbClr val="FF6600"/>
                </a:solidFill>
                <a:latin typeface="Candara"/>
                <a:cs typeface="Candara"/>
              </a:rPr>
              <a:t>c</a:t>
            </a:r>
            <a:r>
              <a:rPr lang="en-US" sz="4050" dirty="0">
                <a:solidFill>
                  <a:srgbClr val="7236FF"/>
                </a:solidFill>
                <a:latin typeface="Candara"/>
                <a:cs typeface="Candara"/>
              </a:rPr>
              <a:t>h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543175" y="2524125"/>
            <a:ext cx="5057775" cy="22098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7" name="Rectangle 26"/>
          <p:cNvSpPr/>
          <p:nvPr/>
        </p:nvSpPr>
        <p:spPr>
          <a:xfrm>
            <a:off x="3905250" y="2190750"/>
            <a:ext cx="1028700" cy="257175"/>
          </a:xfrm>
          <a:prstGeom prst="rect">
            <a:avLst/>
          </a:prstGeom>
          <a:solidFill>
            <a:srgbClr val="DCDB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Plan data</a:t>
            </a:r>
          </a:p>
        </p:txBody>
      </p:sp>
      <p:sp>
        <p:nvSpPr>
          <p:cNvPr id="92" name="Rectangle 91"/>
          <p:cNvSpPr/>
          <p:nvPr/>
        </p:nvSpPr>
        <p:spPr>
          <a:xfrm>
            <a:off x="5000625" y="2181225"/>
            <a:ext cx="1028700" cy="257175"/>
          </a:xfrm>
          <a:prstGeom prst="rect">
            <a:avLst/>
          </a:prstGeom>
          <a:solidFill>
            <a:srgbClr val="DCDB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Correlations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3980" y="1553609"/>
            <a:ext cx="298450" cy="29845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2681853" y="2946146"/>
            <a:ext cx="4730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bg1">
                    <a:lumMod val="50000"/>
                  </a:schemeClr>
                </a:solidFill>
              </a:rPr>
              <a:t>“I’m a housewife in Minnesota with a son who has </a:t>
            </a:r>
            <a:r>
              <a:rPr lang="en-US" sz="2000" i="1" u="sng" dirty="0" err="1" smtClean="0">
                <a:solidFill>
                  <a:schemeClr val="bg1">
                    <a:lumMod val="50000"/>
                  </a:schemeClr>
                </a:solidFill>
              </a:rPr>
              <a:t>Aspergers</a:t>
            </a:r>
            <a:r>
              <a:rPr lang="en-US" sz="2000" i="1" dirty="0" smtClean="0">
                <a:solidFill>
                  <a:schemeClr val="bg1">
                    <a:lumMod val="50000"/>
                  </a:schemeClr>
                </a:solidFill>
              </a:rPr>
              <a:t>”</a:t>
            </a:r>
            <a:endParaRPr lang="en-US" sz="20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86181" y="2671722"/>
            <a:ext cx="1657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nsolas"/>
                <a:cs typeface="Consolas"/>
              </a:rPr>
              <a:t>&lt;location&gt;</a:t>
            </a: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4133894" y="3586183"/>
            <a:ext cx="1917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nsolas"/>
                <a:cs typeface="Consolas"/>
              </a:rPr>
              <a:t>&lt;diagnosis&gt;</a:t>
            </a: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3390900" y="2671722"/>
            <a:ext cx="14183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nsolas"/>
                <a:cs typeface="Consolas"/>
              </a:rPr>
              <a:t>&lt;family&gt;</a:t>
            </a: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2681853" y="3573483"/>
            <a:ext cx="12233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nsolas"/>
                <a:cs typeface="Consolas"/>
              </a:rPr>
              <a:t>&lt;family-child&gt;</a:t>
            </a:r>
            <a:endParaRPr lang="en-US" sz="20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4272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" grpId="0"/>
      <p:bldP spid="107" grpId="0"/>
      <p:bldP spid="109" grpId="0"/>
      <p:bldP spid="1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701" y="3082863"/>
            <a:ext cx="1919844" cy="1439883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5162036" y="2507735"/>
            <a:ext cx="425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ES</a:t>
            </a:r>
            <a:endParaRPr lang="en-US" dirty="0"/>
          </a:p>
        </p:txBody>
      </p:sp>
      <p:sp>
        <p:nvSpPr>
          <p:cNvPr id="8" name="Can 7"/>
          <p:cNvSpPr/>
          <p:nvPr/>
        </p:nvSpPr>
        <p:spPr>
          <a:xfrm>
            <a:off x="4201297" y="2507735"/>
            <a:ext cx="1309940" cy="14478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SPARK + ES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2355336" y="1057951"/>
            <a:ext cx="1219200" cy="779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ASR</a:t>
            </a:r>
            <a:endParaRPr lang="en-US" sz="3600" dirty="0"/>
          </a:p>
        </p:txBody>
      </p:sp>
      <p:sp>
        <p:nvSpPr>
          <p:cNvPr id="12" name="Can 11"/>
          <p:cNvSpPr/>
          <p:nvPr/>
        </p:nvSpPr>
        <p:spPr>
          <a:xfrm>
            <a:off x="7487589" y="2895487"/>
            <a:ext cx="1193800" cy="14478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LOGS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5374594" y="499151"/>
            <a:ext cx="1384300" cy="1117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LETOR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5545995" y="1944718"/>
            <a:ext cx="232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Behavioral data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818477" y="1729918"/>
            <a:ext cx="1553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Semantic </a:t>
            </a:r>
          </a:p>
          <a:p>
            <a:r>
              <a:rPr lang="en-US" sz="2400" dirty="0" smtClean="0"/>
              <a:t>query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3574536" y="1707635"/>
            <a:ext cx="952500" cy="80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8" idx="1"/>
          </p:cNvCxnSpPr>
          <p:nvPr/>
        </p:nvCxnSpPr>
        <p:spPr>
          <a:xfrm flipH="1">
            <a:off x="4856267" y="1618859"/>
            <a:ext cx="978584" cy="888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3"/>
          </p:cNvCxnSpPr>
          <p:nvPr/>
        </p:nvCxnSpPr>
        <p:spPr>
          <a:xfrm>
            <a:off x="6758894" y="1057951"/>
            <a:ext cx="1317743" cy="1449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18923" y="1428467"/>
            <a:ext cx="13163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Ranking</a:t>
            </a:r>
          </a:p>
          <a:p>
            <a:pPr algn="ctr"/>
            <a:r>
              <a:rPr lang="en-US" sz="2400" dirty="0" smtClean="0"/>
              <a:t> Model</a:t>
            </a:r>
            <a:endParaRPr lang="en-US" sz="240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221" y="2952528"/>
            <a:ext cx="1191429" cy="1483055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419824" y="3302525"/>
            <a:ext cx="1760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Plan Result</a:t>
            </a:r>
            <a:endParaRPr lang="en-US" sz="2400" dirty="0"/>
          </a:p>
        </p:txBody>
      </p:sp>
      <p:cxnSp>
        <p:nvCxnSpPr>
          <p:cNvPr id="33" name="Straight Arrow Connector 32"/>
          <p:cNvCxnSpPr>
            <a:stCxn id="31" idx="0"/>
          </p:cNvCxnSpPr>
          <p:nvPr/>
        </p:nvCxnSpPr>
        <p:spPr>
          <a:xfrm flipV="1">
            <a:off x="1482936" y="1837015"/>
            <a:ext cx="941916" cy="1115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1801030" y="3242563"/>
            <a:ext cx="2458994" cy="13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1751603" y="4143052"/>
            <a:ext cx="5735986" cy="16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976707" y="4352668"/>
            <a:ext cx="232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Behavioral data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1507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0"/>
            <a:ext cx="9296400" cy="5461001"/>
            <a:chOff x="0" y="-1"/>
            <a:chExt cx="12395200" cy="7281334"/>
          </a:xfrm>
        </p:grpSpPr>
        <p:sp>
          <p:nvSpPr>
            <p:cNvPr id="83" name="Rounded Rectangle 82"/>
            <p:cNvSpPr/>
            <p:nvPr/>
          </p:nvSpPr>
          <p:spPr>
            <a:xfrm>
              <a:off x="3141636" y="1699627"/>
              <a:ext cx="6287372" cy="5158373"/>
            </a:xfrm>
            <a:prstGeom prst="roundRect">
              <a:avLst>
                <a:gd name="adj" fmla="val 6998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0" y="444500"/>
              <a:ext cx="9369632" cy="6413500"/>
              <a:chOff x="-17814" y="444500"/>
              <a:chExt cx="9369632" cy="6413500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0" y="444500"/>
                <a:ext cx="2230086" cy="64135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03777" y="2431697"/>
                <a:ext cx="19376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</a:rPr>
                  <a:t>Drugs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279977" y="6072919"/>
                <a:ext cx="1937656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>
                    <a:solidFill>
                      <a:srgbClr val="FFFFFF"/>
                    </a:solidFill>
                  </a:rPr>
                  <a:t>Smoking Cessation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51459" y="911035"/>
                <a:ext cx="2257475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 dirty="0">
                    <a:solidFill>
                      <a:srgbClr val="FFFFFF"/>
                    </a:solidFill>
                    <a:latin typeface="Times"/>
                    <a:cs typeface="Times"/>
                  </a:rPr>
                  <a:t>Build Health Profile&gt;</a:t>
                </a:r>
              </a:p>
            </p:txBody>
          </p:sp>
          <p:cxnSp>
            <p:nvCxnSpPr>
              <p:cNvPr id="29" name="Straight Connector 28"/>
              <p:cNvCxnSpPr/>
              <p:nvPr/>
            </p:nvCxnSpPr>
            <p:spPr>
              <a:xfrm>
                <a:off x="147454" y="1280366"/>
                <a:ext cx="1828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/>
              <p:cNvSpPr txBox="1"/>
              <p:nvPr/>
            </p:nvSpPr>
            <p:spPr>
              <a:xfrm>
                <a:off x="191654" y="1342995"/>
                <a:ext cx="23432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</a:rPr>
                  <a:t>Location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343477" y="5404295"/>
                <a:ext cx="1937656" cy="338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>
                    <a:solidFill>
                      <a:srgbClr val="FFFFFF"/>
                    </a:solidFill>
                  </a:rPr>
                  <a:t>Ergonomics Class</a:t>
                </a:r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>
                <a:off x="-17814" y="4955618"/>
                <a:ext cx="1828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55369" y="5114766"/>
                <a:ext cx="1828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3336966" y="1580074"/>
                <a:ext cx="6014852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Rectangle 81"/>
              <p:cNvSpPr/>
              <p:nvPr/>
            </p:nvSpPr>
            <p:spPr>
              <a:xfrm>
                <a:off x="3394483" y="556352"/>
                <a:ext cx="4527735" cy="830997"/>
              </a:xfrm>
              <a:prstGeom prst="rect">
                <a:avLst/>
              </a:prstGeom>
              <a:noFill/>
            </p:spPr>
            <p:txBody>
              <a:bodyPr wrap="none" lIns="68580" tIns="34290" rIns="68580" bIns="34290">
                <a:spAutoFit/>
              </a:bodyPr>
              <a:lstStyle/>
              <a:p>
                <a:pPr algn="ctr"/>
                <a:r>
                  <a:rPr lang="en-US" sz="36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About your care</a:t>
                </a: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394540" y="2067909"/>
                <a:ext cx="1277239" cy="37386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220273" y="1699151"/>
                <a:ext cx="13240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</a:rPr>
                  <a:t>Basic Info</a:t>
                </a: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3712643" y="2079308"/>
              <a:ext cx="2061549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Zip Code</a:t>
              </a: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381575" y="2597516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665812" y="2609353"/>
              <a:ext cx="2061549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Salary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697915" y="3119399"/>
              <a:ext cx="2061549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Marital Status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8068733" y="3187700"/>
              <a:ext cx="222250" cy="228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0" name="Oval 69"/>
            <p:cNvSpPr/>
            <p:nvPr/>
          </p:nvSpPr>
          <p:spPr>
            <a:xfrm>
              <a:off x="7274983" y="3187700"/>
              <a:ext cx="222250" cy="228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1" name="Oval 70"/>
            <p:cNvSpPr/>
            <p:nvPr/>
          </p:nvSpPr>
          <p:spPr>
            <a:xfrm>
              <a:off x="6379633" y="3189816"/>
              <a:ext cx="222250" cy="228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48400" y="3556000"/>
              <a:ext cx="7874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Single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00900" y="3543300"/>
              <a:ext cx="7874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Married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039100" y="3505200"/>
              <a:ext cx="7874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Divorced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814997" y="4573601"/>
              <a:ext cx="1167415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Physician 1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814997" y="4988468"/>
              <a:ext cx="1167415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Physician 2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16477" y="2838097"/>
              <a:ext cx="19376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Conditions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0" y="4562539"/>
              <a:ext cx="2566384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rgbClr val="FFFFFF"/>
                  </a:solidFill>
                </a:rPr>
                <a:t>Trending: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3781131" y="4031735"/>
              <a:ext cx="2077920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Number of dependents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483177" y="3986050"/>
              <a:ext cx="527224" cy="382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398509" y="4578716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6415441" y="5103650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3950464" y="5699668"/>
              <a:ext cx="1158865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Condition 1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916597" y="6173801"/>
              <a:ext cx="1267868" cy="3385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50" dirty="0"/>
                <a:t>Medication 1</a:t>
              </a: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6381574" y="5696317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6415441" y="6221250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6466241" y="5052850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34868" y="2041495"/>
              <a:ext cx="2343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Doctors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196768" y="3209895"/>
              <a:ext cx="2343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Savings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234868" y="3603595"/>
              <a:ext cx="2343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Care Directives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308100" y="13716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1562100" y="17780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574800" y="2108201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1612900" y="2540001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1549400" y="2895601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587500" y="3276601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1727200" y="3657601"/>
              <a:ext cx="812800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Add</a:t>
              </a:r>
            </a:p>
          </p:txBody>
        </p:sp>
        <p:pic>
          <p:nvPicPr>
            <p:cNvPr id="41" name="Picture 40" descr="Stride_Health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00050"/>
              <a:ext cx="3136900" cy="4711700"/>
            </a:xfrm>
            <a:prstGeom prst="rect">
              <a:avLst/>
            </a:prstGeom>
          </p:spPr>
        </p:pic>
        <p:sp>
          <p:nvSpPr>
            <p:cNvPr id="42" name="Rectangle 41"/>
            <p:cNvSpPr/>
            <p:nvPr/>
          </p:nvSpPr>
          <p:spPr>
            <a:xfrm>
              <a:off x="0" y="5080000"/>
              <a:ext cx="3136900" cy="2159000"/>
            </a:xfrm>
            <a:prstGeom prst="rect">
              <a:avLst/>
            </a:prstGeom>
            <a:solidFill>
              <a:srgbClr val="3A3E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pic>
          <p:nvPicPr>
            <p:cNvPr id="3" name="Picture 2" descr="Stride_Health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68" y="419100"/>
              <a:ext cx="7315864" cy="6858000"/>
            </a:xfrm>
            <a:prstGeom prst="rect">
              <a:avLst/>
            </a:prstGeom>
            <a:solidFill>
              <a:srgbClr val="3A3E4A"/>
            </a:solidFill>
          </p:spPr>
        </p:pic>
        <p:sp>
          <p:nvSpPr>
            <p:cNvPr id="5" name="Rectangle 4"/>
            <p:cNvSpPr/>
            <p:nvPr/>
          </p:nvSpPr>
          <p:spPr>
            <a:xfrm>
              <a:off x="4572000" y="1282700"/>
              <a:ext cx="15875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Clinical Trials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33900" y="1981200"/>
              <a:ext cx="1625600" cy="33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Acupuncture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4457700" y="495300"/>
              <a:ext cx="4660900" cy="419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70400" y="533400"/>
              <a:ext cx="4165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Are you interested in the following care?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952500"/>
              <a:ext cx="2476500" cy="647700"/>
            </a:xfrm>
            <a:prstGeom prst="rect">
              <a:avLst/>
            </a:prstGeom>
            <a:solidFill>
              <a:srgbClr val="3A3E4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39700" y="1130300"/>
              <a:ext cx="1562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2">
                      <a:lumMod val="90000"/>
                    </a:schemeClr>
                  </a:solidFill>
                </a:rPr>
                <a:t>Location</a:t>
              </a:r>
            </a:p>
          </p:txBody>
        </p:sp>
        <p:pic>
          <p:nvPicPr>
            <p:cNvPr id="12" name="Picture 11" descr="ResponsePage_pp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321300"/>
              <a:ext cx="3111500" cy="6858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165100" y="5511800"/>
              <a:ext cx="952500" cy="330200"/>
            </a:xfrm>
            <a:prstGeom prst="rect">
              <a:avLst/>
            </a:prstGeom>
            <a:solidFill>
              <a:srgbClr val="35394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01600" y="5492234"/>
              <a:ext cx="196250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2">
                      <a:lumMod val="90000"/>
                    </a:schemeClr>
                  </a:solidFill>
                </a:rPr>
                <a:t>Preference options</a:t>
              </a:r>
              <a:endParaRPr lang="en-US" sz="12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21200" y="26670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521200" y="33147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4445000" y="40640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4521200" y="47498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495800" y="54610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4584700" y="2654300"/>
              <a:ext cx="2324100" cy="3429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At home Physical Therapy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4457700" y="3340100"/>
              <a:ext cx="1625600" cy="33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Meditation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4699000" y="4127500"/>
              <a:ext cx="1625600" cy="33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Holistic Health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4572000" y="4686300"/>
              <a:ext cx="2336800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Type II Diabetes Prevention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559300" y="5372100"/>
              <a:ext cx="4330700" cy="393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s-IS" sz="1200" b="1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I’m worried about my chronic heartburn. </a:t>
              </a:r>
              <a:endParaRPr lang="en-US" sz="1200" b="1" dirty="0">
                <a:solidFill>
                  <a:schemeClr val="accent5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0" y="-1"/>
              <a:ext cx="12192000" cy="440267"/>
            </a:xfrm>
            <a:prstGeom prst="rect">
              <a:avLst/>
            </a:prstGeom>
            <a:solidFill>
              <a:srgbClr val="3A3E48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8900" y="0"/>
              <a:ext cx="6413500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Innocent Bayes Standers</a:t>
              </a: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0464800" y="440267"/>
              <a:ext cx="1930400" cy="6841066"/>
            </a:xfrm>
            <a:prstGeom prst="rect">
              <a:avLst/>
            </a:prstGeom>
            <a:solidFill>
              <a:srgbClr val="3A3E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</p:spTree>
    <p:extLst>
      <p:ext uri="{BB962C8B-B14F-4D97-AF65-F5344CB8AC3E}">
        <p14:creationId xmlns:p14="http://schemas.microsoft.com/office/powerpoint/2010/main" val="40691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0"/>
            <a:ext cx="9144000" cy="5457826"/>
            <a:chOff x="0" y="-1"/>
            <a:chExt cx="12192000" cy="7277101"/>
          </a:xfrm>
        </p:grpSpPr>
        <p:sp>
          <p:nvSpPr>
            <p:cNvPr id="83" name="Rounded Rectangle 82"/>
            <p:cNvSpPr/>
            <p:nvPr/>
          </p:nvSpPr>
          <p:spPr>
            <a:xfrm>
              <a:off x="3141636" y="1699627"/>
              <a:ext cx="6287372" cy="5158373"/>
            </a:xfrm>
            <a:prstGeom prst="roundRect">
              <a:avLst>
                <a:gd name="adj" fmla="val 6998"/>
              </a:avLst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0" y="444500"/>
              <a:ext cx="9369632" cy="6413500"/>
              <a:chOff x="-17814" y="444500"/>
              <a:chExt cx="9369632" cy="6413500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0" y="444500"/>
                <a:ext cx="2230086" cy="6413500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03777" y="2431697"/>
                <a:ext cx="19376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</a:rPr>
                  <a:t>Drugs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279977" y="6072919"/>
                <a:ext cx="1937656" cy="6976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FFFFFF"/>
                    </a:solidFill>
                  </a:rPr>
                  <a:t>Smoking Cessation</a:t>
                </a:r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51459" y="911035"/>
                <a:ext cx="2257475" cy="6976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rgbClr val="FFFFFF"/>
                    </a:solidFill>
                    <a:latin typeface="Times"/>
                    <a:cs typeface="Times"/>
                  </a:rPr>
                  <a:t>Build Health Profile&gt;</a:t>
                </a:r>
                <a:endParaRPr lang="en-US" b="1" dirty="0">
                  <a:solidFill>
                    <a:srgbClr val="FFFFFF"/>
                  </a:solidFill>
                  <a:latin typeface="Times"/>
                  <a:cs typeface="Times"/>
                </a:endParaRPr>
              </a:p>
            </p:txBody>
          </p:sp>
          <p:cxnSp>
            <p:nvCxnSpPr>
              <p:cNvPr id="29" name="Straight Connector 28"/>
              <p:cNvCxnSpPr/>
              <p:nvPr/>
            </p:nvCxnSpPr>
            <p:spPr>
              <a:xfrm>
                <a:off x="147454" y="1280366"/>
                <a:ext cx="1828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/>
              <p:cNvSpPr txBox="1"/>
              <p:nvPr/>
            </p:nvSpPr>
            <p:spPr>
              <a:xfrm>
                <a:off x="191654" y="1342995"/>
                <a:ext cx="234323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</a:rPr>
                  <a:t>Location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343477" y="5404295"/>
                <a:ext cx="1937656" cy="6976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FFFFFF"/>
                    </a:solidFill>
                  </a:rPr>
                  <a:t>Ergonomics Class</a:t>
                </a:r>
                <a:endParaRPr lang="en-US" dirty="0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>
                <a:off x="-17814" y="4955618"/>
                <a:ext cx="1828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155369" y="5114766"/>
                <a:ext cx="1828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3336966" y="1580074"/>
                <a:ext cx="6014852" cy="0"/>
              </a:xfrm>
              <a:prstGeom prst="line">
                <a:avLst/>
              </a:prstGeom>
              <a:ln w="571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Rectangle 81"/>
              <p:cNvSpPr/>
              <p:nvPr/>
            </p:nvSpPr>
            <p:spPr>
              <a:xfrm>
                <a:off x="3353921" y="556352"/>
                <a:ext cx="4608860" cy="86177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36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About your care</a:t>
                </a: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394540" y="2067909"/>
                <a:ext cx="1277239" cy="37386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220273" y="1699151"/>
                <a:ext cx="13240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</a:rPr>
                  <a:t>Basic Info</a:t>
                </a: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3712643" y="2079308"/>
              <a:ext cx="2061549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Zip Code</a:t>
              </a:r>
              <a:endParaRPr lang="en-US" dirty="0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381575" y="2597516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665812" y="2609354"/>
              <a:ext cx="2061549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Salary</a:t>
              </a:r>
              <a:endParaRPr 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697915" y="3119399"/>
              <a:ext cx="2061549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Marital Status</a:t>
              </a:r>
              <a:endParaRPr lang="en-US" dirty="0"/>
            </a:p>
          </p:txBody>
        </p:sp>
        <p:sp>
          <p:nvSpPr>
            <p:cNvPr id="10" name="Oval 9"/>
            <p:cNvSpPr/>
            <p:nvPr/>
          </p:nvSpPr>
          <p:spPr>
            <a:xfrm>
              <a:off x="8068733" y="3187700"/>
              <a:ext cx="222250" cy="228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274983" y="3187700"/>
              <a:ext cx="222250" cy="228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6379633" y="3189816"/>
              <a:ext cx="222250" cy="2286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48400" y="3556000"/>
              <a:ext cx="787400" cy="287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Single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200900" y="3543300"/>
              <a:ext cx="787400" cy="287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Married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039100" y="3505200"/>
              <a:ext cx="787400" cy="287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Divorced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814997" y="4573601"/>
              <a:ext cx="1470364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Physician 1</a:t>
              </a:r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814997" y="4988468"/>
              <a:ext cx="1470364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Physician 2</a:t>
              </a:r>
              <a:endParaRPr 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16477" y="2838098"/>
              <a:ext cx="19376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Conditions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0" y="4562539"/>
              <a:ext cx="2566384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FFFF"/>
                  </a:solidFill>
                </a:rPr>
                <a:t>Trending:</a:t>
              </a:r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3781131" y="4031735"/>
              <a:ext cx="2681533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Number of dependents</a:t>
              </a:r>
              <a:endParaRPr lang="en-US" dirty="0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483177" y="3986050"/>
              <a:ext cx="527224" cy="3827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398509" y="4578716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6415441" y="5103650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3950464" y="5699668"/>
              <a:ext cx="1457273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Condition 1</a:t>
              </a:r>
              <a:endParaRPr lang="en-US" dirty="0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916597" y="6173801"/>
              <a:ext cx="1603497" cy="4103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/>
                <a:t>Medication 1</a:t>
              </a:r>
              <a:endParaRPr lang="en-US" dirty="0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6381574" y="5696317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6415441" y="6221250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6466241" y="5052850"/>
              <a:ext cx="1277239" cy="37386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234868" y="2041495"/>
              <a:ext cx="2343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Doctors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196768" y="3209895"/>
              <a:ext cx="2343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Savings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234868" y="3603595"/>
              <a:ext cx="23432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FFFF"/>
                  </a:solidFill>
                </a:rPr>
                <a:t>Care Directives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308100" y="13716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1562100" y="17780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574800" y="21082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1612900" y="25400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1549400" y="28956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587500" y="3276602"/>
              <a:ext cx="8128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complete</a:t>
              </a: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1727200" y="3657601"/>
              <a:ext cx="812800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Add</a:t>
              </a:r>
            </a:p>
          </p:txBody>
        </p:sp>
        <p:pic>
          <p:nvPicPr>
            <p:cNvPr id="41" name="Picture 40" descr="Stride_Health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00050"/>
              <a:ext cx="3136900" cy="4711700"/>
            </a:xfrm>
            <a:prstGeom prst="rect">
              <a:avLst/>
            </a:prstGeom>
          </p:spPr>
        </p:pic>
        <p:sp>
          <p:nvSpPr>
            <p:cNvPr id="42" name="Rectangle 41"/>
            <p:cNvSpPr/>
            <p:nvPr/>
          </p:nvSpPr>
          <p:spPr>
            <a:xfrm>
              <a:off x="0" y="5080000"/>
              <a:ext cx="3136900" cy="2159000"/>
            </a:xfrm>
            <a:prstGeom prst="rect">
              <a:avLst/>
            </a:prstGeom>
            <a:solidFill>
              <a:srgbClr val="3A3E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Stride_Health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68" y="419100"/>
              <a:ext cx="7315864" cy="6858000"/>
            </a:xfrm>
            <a:prstGeom prst="rect">
              <a:avLst/>
            </a:prstGeom>
            <a:solidFill>
              <a:srgbClr val="3A3E4A"/>
            </a:solidFill>
          </p:spPr>
        </p:pic>
        <p:sp>
          <p:nvSpPr>
            <p:cNvPr id="5" name="Rectangle 4"/>
            <p:cNvSpPr/>
            <p:nvPr/>
          </p:nvSpPr>
          <p:spPr>
            <a:xfrm>
              <a:off x="4572000" y="1282700"/>
              <a:ext cx="15875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Clinical Trials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533900" y="1981200"/>
              <a:ext cx="1625600" cy="33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Acupuncture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4457700" y="495300"/>
              <a:ext cx="4660900" cy="419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70400" y="533400"/>
              <a:ext cx="4165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Are you interested in the following care?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952500"/>
              <a:ext cx="2476500" cy="647700"/>
            </a:xfrm>
            <a:prstGeom prst="rect">
              <a:avLst/>
            </a:prstGeom>
            <a:solidFill>
              <a:srgbClr val="3A3E4A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39700" y="1130300"/>
              <a:ext cx="15621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2">
                      <a:lumMod val="90000"/>
                    </a:schemeClr>
                  </a:solidFill>
                </a:rPr>
                <a:t>Location</a:t>
              </a:r>
            </a:p>
          </p:txBody>
        </p:sp>
        <p:pic>
          <p:nvPicPr>
            <p:cNvPr id="12" name="Picture 11" descr="ResponsePage_pptx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321300"/>
              <a:ext cx="3111500" cy="6858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165100" y="5511800"/>
              <a:ext cx="952500" cy="330200"/>
            </a:xfrm>
            <a:prstGeom prst="rect">
              <a:avLst/>
            </a:prstGeom>
            <a:solidFill>
              <a:srgbClr val="35394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01600" y="5492233"/>
              <a:ext cx="197318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2">
                      <a:lumMod val="90000"/>
                    </a:schemeClr>
                  </a:solidFill>
                </a:rPr>
                <a:t>Preference options</a:t>
              </a:r>
              <a:endParaRPr lang="en-US" sz="1200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521200" y="26670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521200" y="33147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4445000" y="40640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4521200" y="47498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495800" y="5461000"/>
              <a:ext cx="2171700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4584700" y="2654300"/>
              <a:ext cx="2324100" cy="3429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At home Physical Therapy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4521200" y="3340100"/>
              <a:ext cx="1625600" cy="33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Meditation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4699000" y="4127500"/>
              <a:ext cx="1625600" cy="330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Holistic Health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4572000" y="4686300"/>
              <a:ext cx="2336800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Type II Diabetes Prevention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533900" y="5435600"/>
              <a:ext cx="2209800" cy="292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accent5">
                      <a:lumMod val="60000"/>
                      <a:lumOff val="40000"/>
                    </a:schemeClr>
                  </a:solidFill>
                </a:rPr>
                <a:t>Occupational Therapy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0" y="-1"/>
              <a:ext cx="12192000" cy="440267"/>
            </a:xfrm>
            <a:prstGeom prst="rect">
              <a:avLst/>
            </a:prstGeom>
            <a:solidFill>
              <a:srgbClr val="3A3E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8900" y="0"/>
              <a:ext cx="6413500" cy="4103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Innocent Bayes Standers</a:t>
              </a:r>
              <a:endParaRPr lang="en-US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0439400" y="364067"/>
              <a:ext cx="1740232" cy="6841066"/>
            </a:xfrm>
            <a:prstGeom prst="rect">
              <a:avLst/>
            </a:prstGeom>
            <a:solidFill>
              <a:srgbClr val="3A3E48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1" name="Picture 20" descr="googl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25" y="385762"/>
            <a:ext cx="5088063" cy="2271713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429000" y="457200"/>
            <a:ext cx="3038475" cy="10138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sz="4100" dirty="0">
                <a:solidFill>
                  <a:srgbClr val="3366FF"/>
                </a:solidFill>
                <a:latin typeface="Candara"/>
                <a:cs typeface="Candara"/>
              </a:rPr>
              <a:t>S</a:t>
            </a:r>
            <a:r>
              <a:rPr lang="en-US" sz="4100" dirty="0">
                <a:solidFill>
                  <a:schemeClr val="accent4">
                    <a:lumMod val="60000"/>
                    <a:lumOff val="40000"/>
                  </a:schemeClr>
                </a:solidFill>
                <a:latin typeface="Candara"/>
                <a:cs typeface="Candara"/>
              </a:rPr>
              <a:t>e</a:t>
            </a:r>
            <a:r>
              <a:rPr lang="en-US" sz="4100" dirty="0">
                <a:solidFill>
                  <a:srgbClr val="FF0000"/>
                </a:solidFill>
                <a:latin typeface="Candara"/>
                <a:cs typeface="Candara"/>
              </a:rPr>
              <a:t>a</a:t>
            </a:r>
            <a:r>
              <a:rPr lang="en-US" sz="4100" dirty="0">
                <a:solidFill>
                  <a:srgbClr val="008000"/>
                </a:solidFill>
                <a:latin typeface="Candara"/>
                <a:cs typeface="Candara"/>
              </a:rPr>
              <a:t>r</a:t>
            </a:r>
            <a:r>
              <a:rPr lang="en-US" sz="4100" dirty="0">
                <a:solidFill>
                  <a:srgbClr val="FF6600"/>
                </a:solidFill>
                <a:latin typeface="Candara"/>
                <a:cs typeface="Candara"/>
              </a:rPr>
              <a:t>c</a:t>
            </a:r>
            <a:r>
              <a:rPr lang="en-US" sz="4100" dirty="0">
                <a:solidFill>
                  <a:srgbClr val="7236FF"/>
                </a:solidFill>
                <a:latin typeface="Candara"/>
                <a:cs typeface="Candara"/>
              </a:rPr>
              <a:t>h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543175" y="2524125"/>
            <a:ext cx="5057775" cy="22098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3905250" y="2190750"/>
            <a:ext cx="1028700" cy="257175"/>
          </a:xfrm>
          <a:prstGeom prst="rect">
            <a:avLst/>
          </a:prstGeom>
          <a:solidFill>
            <a:srgbClr val="DCDB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Plan data</a:t>
            </a:r>
          </a:p>
        </p:txBody>
      </p:sp>
      <p:sp>
        <p:nvSpPr>
          <p:cNvPr id="92" name="Rectangle 91"/>
          <p:cNvSpPr/>
          <p:nvPr/>
        </p:nvSpPr>
        <p:spPr>
          <a:xfrm>
            <a:off x="5000625" y="2181225"/>
            <a:ext cx="1028700" cy="257175"/>
          </a:xfrm>
          <a:prstGeom prst="rect">
            <a:avLst/>
          </a:prstGeom>
          <a:solidFill>
            <a:srgbClr val="DCDBD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Correlations</a:t>
            </a:r>
          </a:p>
        </p:txBody>
      </p:sp>
      <p:pic>
        <p:nvPicPr>
          <p:cNvPr id="107" name="Picture 106" descr="ResponseFor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85750"/>
            <a:ext cx="8291234" cy="5143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764" y="1808121"/>
            <a:ext cx="1810306" cy="3305175"/>
          </a:xfrm>
          <a:prstGeom prst="rect">
            <a:avLst/>
          </a:prstGeom>
          <a:solidFill>
            <a:srgbClr val="3A3E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23825" y="2019301"/>
            <a:ext cx="1314450" cy="131574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sz="900" b="1" dirty="0">
                <a:solidFill>
                  <a:schemeClr val="bg1">
                    <a:lumMod val="85000"/>
                  </a:schemeClr>
                </a:solidFill>
              </a:rPr>
              <a:t>Filter results by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</a:rPr>
              <a:t>Co-Pay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</a:rPr>
              <a:t>Annual Cost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</a:rPr>
              <a:t>Distance</a:t>
            </a:r>
          </a:p>
          <a:p>
            <a:endParaRPr lang="en-US" sz="9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900" dirty="0">
                <a:solidFill>
                  <a:schemeClr val="bg1">
                    <a:lumMod val="85000"/>
                  </a:schemeClr>
                </a:solidFill>
              </a:rPr>
              <a:t>Subscriber Popularity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019300" y="1343025"/>
            <a:ext cx="5143500" cy="4857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At home physical therapy   :   Acupuncture  :   Sleep Hygiene Lab</a:t>
            </a:r>
            <a:endParaRPr lang="en-US" sz="1200" dirty="0"/>
          </a:p>
        </p:txBody>
      </p:sp>
      <p:sp>
        <p:nvSpPr>
          <p:cNvPr id="34" name="Rectangle 33"/>
          <p:cNvSpPr/>
          <p:nvPr/>
        </p:nvSpPr>
        <p:spPr>
          <a:xfrm>
            <a:off x="2857500" y="2514600"/>
            <a:ext cx="3390900" cy="5429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dirty="0" smtClean="0"/>
              <a:t>Show me more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2009775" y="990600"/>
            <a:ext cx="2514600" cy="3333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r>
              <a:rPr lang="en-US" sz="1200" dirty="0">
                <a:solidFill>
                  <a:srgbClr val="7F7F7F"/>
                </a:solidFill>
              </a:rPr>
              <a:t>Friendly United HC Silver</a:t>
            </a:r>
          </a:p>
        </p:txBody>
      </p:sp>
    </p:spTree>
    <p:extLst>
      <p:ext uri="{BB962C8B-B14F-4D97-AF65-F5344CB8AC3E}">
        <p14:creationId xmlns:p14="http://schemas.microsoft.com/office/powerpoint/2010/main" val="835320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658" y="559031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Click Behavior Tracking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2600225" y="3537284"/>
            <a:ext cx="1146675" cy="1080410"/>
            <a:chOff x="3073138" y="2205872"/>
            <a:chExt cx="1423448" cy="1484722"/>
          </a:xfrm>
        </p:grpSpPr>
        <p:sp>
          <p:nvSpPr>
            <p:cNvPr id="131" name="Oval 130"/>
            <p:cNvSpPr/>
            <p:nvPr/>
          </p:nvSpPr>
          <p:spPr>
            <a:xfrm>
              <a:off x="3073138" y="3360656"/>
              <a:ext cx="1423448" cy="32993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3073138" y="2394408"/>
              <a:ext cx="1423448" cy="113121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33" name="Oval 132"/>
            <p:cNvSpPr/>
            <p:nvPr/>
          </p:nvSpPr>
          <p:spPr>
            <a:xfrm>
              <a:off x="3073138" y="2205872"/>
              <a:ext cx="1423448" cy="32993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cxnSp>
          <p:nvCxnSpPr>
            <p:cNvPr id="134" name="Straight Connector 133"/>
            <p:cNvCxnSpPr/>
            <p:nvPr/>
          </p:nvCxnSpPr>
          <p:spPr>
            <a:xfrm>
              <a:off x="3073138" y="3525625"/>
              <a:ext cx="1423448" cy="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xtBox 70"/>
          <p:cNvSpPr txBox="1"/>
          <p:nvPr/>
        </p:nvSpPr>
        <p:spPr>
          <a:xfrm>
            <a:off x="2253219" y="4641262"/>
            <a:ext cx="1648373" cy="523220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en-US" kern="1200" dirty="0" err="1" smtClean="0"/>
              <a:t>Elasticsearch</a:t>
            </a:r>
            <a:endParaRPr lang="en-US" kern="1200" dirty="0" smtClean="0"/>
          </a:p>
          <a:p>
            <a:pPr algn="ctr"/>
            <a:r>
              <a:rPr lang="en-US" kern="1200" dirty="0" smtClean="0"/>
              <a:t>Cluster</a:t>
            </a:r>
            <a:endParaRPr lang="en-US" kern="1200" dirty="0"/>
          </a:p>
        </p:txBody>
      </p:sp>
      <p:grpSp>
        <p:nvGrpSpPr>
          <p:cNvPr id="72" name="Group 71"/>
          <p:cNvGrpSpPr/>
          <p:nvPr/>
        </p:nvGrpSpPr>
        <p:grpSpPr>
          <a:xfrm>
            <a:off x="303679" y="1939995"/>
            <a:ext cx="2146300" cy="1371600"/>
            <a:chOff x="1612900" y="1612900"/>
            <a:chExt cx="2146300" cy="1371600"/>
          </a:xfrm>
        </p:grpSpPr>
        <p:sp>
          <p:nvSpPr>
            <p:cNvPr id="114" name="Rectangle 113"/>
            <p:cNvSpPr/>
            <p:nvPr/>
          </p:nvSpPr>
          <p:spPr>
            <a:xfrm>
              <a:off x="1612900" y="1612900"/>
              <a:ext cx="2146300" cy="13716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2705100" y="1755775"/>
              <a:ext cx="949366" cy="165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dirty="0" smtClean="0">
                  <a:solidFill>
                    <a:sysClr val="windowText" lastClr="000000"/>
                  </a:solidFill>
                </a:rPr>
                <a:t>67345</a:t>
              </a:r>
              <a:endParaRPr lang="en-US" sz="1000" kern="12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2705099" y="2028825"/>
              <a:ext cx="949367" cy="165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dirty="0" smtClean="0">
                  <a:solidFill>
                    <a:sysClr val="windowText" lastClr="000000"/>
                  </a:solidFill>
                </a:rPr>
                <a:t>Individual</a:t>
              </a:r>
              <a:endParaRPr lang="en-US" sz="1000" kern="12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3514766" y="2319337"/>
              <a:ext cx="139700" cy="13652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3514766" y="2518568"/>
              <a:ext cx="139700" cy="1428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kern="1200" dirty="0" smtClean="0">
                  <a:solidFill>
                    <a:sysClr val="windowText" lastClr="000000"/>
                  </a:solidFill>
                </a:rPr>
                <a:t>X</a:t>
              </a:r>
              <a:endParaRPr lang="en-US" kern="12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3514766" y="2724149"/>
              <a:ext cx="139700" cy="1428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2549524" y="2315369"/>
              <a:ext cx="139700" cy="13652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kern="1200" dirty="0" smtClean="0">
                  <a:solidFill>
                    <a:sysClr val="windowText" lastClr="000000"/>
                  </a:solidFill>
                </a:rPr>
                <a:t>X</a:t>
              </a:r>
              <a:endParaRPr lang="en-US" kern="12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2549524" y="2514600"/>
              <a:ext cx="139700" cy="1428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2549524" y="2720181"/>
              <a:ext cx="139700" cy="1428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kern="1200" dirty="0" smtClean="0">
                  <a:solidFill>
                    <a:sysClr val="windowText" lastClr="000000"/>
                  </a:solidFill>
                </a:rPr>
                <a:t>X</a:t>
              </a:r>
              <a:endParaRPr lang="en-US" kern="12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1684317" y="1759744"/>
              <a:ext cx="949366" cy="1651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smtClean="0">
                  <a:solidFill>
                    <a:schemeClr val="tx1"/>
                  </a:solidFill>
                </a:rPr>
                <a:t>Income</a:t>
              </a:r>
              <a:endParaRPr lang="en-US" sz="1000" kern="1200">
                <a:solidFill>
                  <a:schemeClr val="tx1"/>
                </a:solidFill>
              </a:endParaRP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684317" y="2028825"/>
              <a:ext cx="949366" cy="1651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dirty="0" smtClean="0">
                  <a:solidFill>
                    <a:schemeClr val="tx1"/>
                  </a:solidFill>
                </a:rPr>
                <a:t>Family?</a:t>
              </a:r>
              <a:endParaRPr lang="en-US" sz="1000" kern="1200" dirty="0">
                <a:solidFill>
                  <a:schemeClr val="tx1"/>
                </a:solidFill>
              </a:endParaRP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1784287" y="2321719"/>
              <a:ext cx="704871" cy="13652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dirty="0" smtClean="0">
                  <a:solidFill>
                    <a:schemeClr val="tx1"/>
                  </a:solidFill>
                </a:rPr>
                <a:t>Question </a:t>
              </a:r>
              <a:endParaRPr lang="en-US" sz="1000" kern="1200" dirty="0">
                <a:solidFill>
                  <a:schemeClr val="tx1"/>
                </a:solidFill>
              </a:endParaRPr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1784285" y="2520950"/>
              <a:ext cx="704873" cy="13652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dirty="0" smtClean="0">
                  <a:solidFill>
                    <a:schemeClr val="tx1"/>
                  </a:solidFill>
                </a:rPr>
                <a:t>Question</a:t>
              </a:r>
              <a:endParaRPr lang="en-US" sz="1000" kern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1784285" y="2720181"/>
              <a:ext cx="704873" cy="13652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dirty="0" smtClean="0">
                  <a:solidFill>
                    <a:schemeClr val="tx1"/>
                  </a:solidFill>
                </a:rPr>
                <a:t>Question</a:t>
              </a:r>
              <a:endParaRPr lang="en-US" sz="1000" kern="1200" dirty="0">
                <a:solidFill>
                  <a:schemeClr val="tx1"/>
                </a:solidFill>
              </a:endParaRP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2754260" y="2328070"/>
              <a:ext cx="704871" cy="13652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dirty="0" smtClean="0">
                  <a:solidFill>
                    <a:schemeClr val="tx1"/>
                  </a:solidFill>
                </a:rPr>
                <a:t>Question </a:t>
              </a:r>
              <a:endParaRPr lang="en-US" sz="1000" kern="1200" dirty="0">
                <a:solidFill>
                  <a:schemeClr val="tx1"/>
                </a:solidFill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2754258" y="2527301"/>
              <a:ext cx="704873" cy="13652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dirty="0" smtClean="0">
                  <a:solidFill>
                    <a:schemeClr val="tx1"/>
                  </a:solidFill>
                </a:rPr>
                <a:t>Question</a:t>
              </a:r>
              <a:endParaRPr lang="en-US" sz="1000" kern="1200" dirty="0">
                <a:solidFill>
                  <a:schemeClr val="tx1"/>
                </a:solidFill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2754258" y="2726532"/>
              <a:ext cx="704873" cy="13652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000" kern="1200" dirty="0" smtClean="0">
                  <a:solidFill>
                    <a:schemeClr val="tx1"/>
                  </a:solidFill>
                </a:rPr>
                <a:t>Question</a:t>
              </a:r>
              <a:endParaRPr lang="en-US" sz="1000" kern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389371" y="3503363"/>
            <a:ext cx="1870181" cy="369332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en-US" kern="1200" dirty="0" smtClean="0"/>
              <a:t>Intake Data Form</a:t>
            </a:r>
            <a:endParaRPr lang="en-US" kern="1200" dirty="0"/>
          </a:p>
        </p:txBody>
      </p:sp>
      <p:sp>
        <p:nvSpPr>
          <p:cNvPr id="75" name="TextBox 74"/>
          <p:cNvSpPr txBox="1"/>
          <p:nvPr/>
        </p:nvSpPr>
        <p:spPr>
          <a:xfrm>
            <a:off x="7515321" y="2194461"/>
            <a:ext cx="1423448" cy="369332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en-US" kern="1200" dirty="0" smtClean="0"/>
              <a:t>LETOR</a:t>
            </a:r>
          </a:p>
        </p:txBody>
      </p:sp>
      <p:grpSp>
        <p:nvGrpSpPr>
          <p:cNvPr id="76" name="Group 75"/>
          <p:cNvGrpSpPr/>
          <p:nvPr/>
        </p:nvGrpSpPr>
        <p:grpSpPr>
          <a:xfrm>
            <a:off x="3289957" y="1854227"/>
            <a:ext cx="2209672" cy="1371600"/>
            <a:chOff x="5956428" y="1697831"/>
            <a:chExt cx="2209672" cy="1371600"/>
          </a:xfrm>
        </p:grpSpPr>
        <p:sp>
          <p:nvSpPr>
            <p:cNvPr id="81" name="Rectangle 80"/>
            <p:cNvSpPr/>
            <p:nvPr/>
          </p:nvSpPr>
          <p:spPr>
            <a:xfrm>
              <a:off x="6019800" y="1697831"/>
              <a:ext cx="2146300" cy="13716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800" kern="1200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6853820" y="1974083"/>
              <a:ext cx="557875" cy="74609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494730" y="1974083"/>
              <a:ext cx="599733" cy="752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6798265" y="1764640"/>
              <a:ext cx="6846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kern="1200" dirty="0" smtClean="0"/>
                <a:t>Plan A</a:t>
              </a:r>
              <a:endParaRPr lang="en-US" sz="1000" kern="1200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7449343" y="1764639"/>
              <a:ext cx="6846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kern="1200" dirty="0" smtClean="0"/>
                <a:t>Plan B</a:t>
              </a:r>
              <a:endParaRPr lang="en-US" sz="1000" kern="1200" dirty="0"/>
            </a:p>
          </p:txBody>
        </p:sp>
        <p:cxnSp>
          <p:nvCxnSpPr>
            <p:cNvPr id="86" name="Straight Connector 85"/>
            <p:cNvCxnSpPr/>
            <p:nvPr/>
          </p:nvCxnSpPr>
          <p:spPr>
            <a:xfrm flipV="1">
              <a:off x="6889692" y="2150448"/>
              <a:ext cx="471459" cy="459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V="1">
              <a:off x="6889692" y="2241037"/>
              <a:ext cx="471459" cy="459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flipV="1">
              <a:off x="6889692" y="2334531"/>
              <a:ext cx="471459" cy="459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flipV="1">
              <a:off x="6889691" y="2431870"/>
              <a:ext cx="471459" cy="459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/>
            <p:nvPr/>
          </p:nvCxnSpPr>
          <p:spPr>
            <a:xfrm flipV="1">
              <a:off x="7554466" y="2164943"/>
              <a:ext cx="471459" cy="459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/>
            <p:nvPr/>
          </p:nvCxnSpPr>
          <p:spPr>
            <a:xfrm flipV="1">
              <a:off x="7554466" y="2255532"/>
              <a:ext cx="471459" cy="459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 flipV="1">
              <a:off x="7554466" y="2349026"/>
              <a:ext cx="471459" cy="459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7554465" y="2446365"/>
              <a:ext cx="471459" cy="459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/>
            <p:cNvSpPr txBox="1"/>
            <p:nvPr/>
          </p:nvSpPr>
          <p:spPr>
            <a:xfrm>
              <a:off x="5956428" y="1914923"/>
              <a:ext cx="90521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kern="1200" dirty="0" smtClean="0"/>
                <a:t>Show Results for:</a:t>
              </a:r>
              <a:endParaRPr lang="en-US" sz="800" kern="1200" dirty="0"/>
            </a:p>
          </p:txBody>
        </p:sp>
        <p:sp>
          <p:nvSpPr>
            <p:cNvPr id="95" name="5-Point Star 94"/>
            <p:cNvSpPr/>
            <p:nvPr/>
          </p:nvSpPr>
          <p:spPr>
            <a:xfrm>
              <a:off x="6939983" y="2780231"/>
              <a:ext cx="101089" cy="93267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96" name="5-Point Star 95"/>
            <p:cNvSpPr/>
            <p:nvPr/>
          </p:nvSpPr>
          <p:spPr>
            <a:xfrm>
              <a:off x="7081960" y="2780949"/>
              <a:ext cx="101089" cy="93267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97" name="5-Point Star 96"/>
            <p:cNvSpPr/>
            <p:nvPr/>
          </p:nvSpPr>
          <p:spPr>
            <a:xfrm>
              <a:off x="7223937" y="2779372"/>
              <a:ext cx="101089" cy="93267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98" name="5-Point Star 97"/>
            <p:cNvSpPr/>
            <p:nvPr/>
          </p:nvSpPr>
          <p:spPr>
            <a:xfrm>
              <a:off x="7608980" y="2779799"/>
              <a:ext cx="101089" cy="93267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99" name="5-Point Star 98"/>
            <p:cNvSpPr/>
            <p:nvPr/>
          </p:nvSpPr>
          <p:spPr>
            <a:xfrm>
              <a:off x="7750957" y="2780517"/>
              <a:ext cx="101089" cy="93267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00" name="5-Point Star 99"/>
            <p:cNvSpPr/>
            <p:nvPr/>
          </p:nvSpPr>
          <p:spPr>
            <a:xfrm>
              <a:off x="7892934" y="2778940"/>
              <a:ext cx="101089" cy="93267"/>
            </a:xfrm>
            <a:prstGeom prst="star5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6105451" y="2138194"/>
              <a:ext cx="45719" cy="471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02" name="Rectangle 101"/>
            <p:cNvSpPr/>
            <p:nvPr/>
          </p:nvSpPr>
          <p:spPr>
            <a:xfrm flipH="1">
              <a:off x="6104907" y="2237686"/>
              <a:ext cx="45719" cy="474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03" name="Rectangle 102"/>
            <p:cNvSpPr/>
            <p:nvPr/>
          </p:nvSpPr>
          <p:spPr>
            <a:xfrm flipH="1">
              <a:off x="6106659" y="2341564"/>
              <a:ext cx="45719" cy="498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6191250" y="2044700"/>
              <a:ext cx="5080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kern="1200" smtClean="0"/>
                <a:t>Single</a:t>
              </a:r>
              <a:endParaRPr lang="en-US" sz="800" kern="120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188274" y="2153674"/>
              <a:ext cx="5080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kern="1200" dirty="0" smtClean="0"/>
                <a:t>Family</a:t>
              </a:r>
              <a:endParaRPr lang="en-US" sz="800" kern="1200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6182810" y="2264023"/>
              <a:ext cx="5080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kern="1200" dirty="0" smtClean="0"/>
                <a:t>Holistic</a:t>
              </a:r>
              <a:endParaRPr lang="en-US" sz="800" kern="1200" dirty="0"/>
            </a:p>
          </p:txBody>
        </p:sp>
        <p:cxnSp>
          <p:nvCxnSpPr>
            <p:cNvPr id="107" name="Straight Connector 106"/>
            <p:cNvCxnSpPr/>
            <p:nvPr/>
          </p:nvCxnSpPr>
          <p:spPr>
            <a:xfrm>
              <a:off x="6104907" y="2479467"/>
              <a:ext cx="53401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TextBox 107"/>
            <p:cNvSpPr txBox="1"/>
            <p:nvPr/>
          </p:nvSpPr>
          <p:spPr>
            <a:xfrm>
              <a:off x="6177346" y="2479467"/>
              <a:ext cx="5080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kern="1200" dirty="0" smtClean="0"/>
                <a:t>Dr. Jimi</a:t>
              </a:r>
              <a:endParaRPr lang="en-US" sz="800" kern="12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171881" y="2595564"/>
              <a:ext cx="73800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kern="1200" dirty="0" smtClean="0"/>
                <a:t>Dr. Shanahan</a:t>
              </a:r>
              <a:endParaRPr lang="en-US" sz="800" kern="1200" dirty="0"/>
            </a:p>
          </p:txBody>
        </p:sp>
      </p:grpSp>
      <p:sp>
        <p:nvSpPr>
          <p:cNvPr id="77" name="Down Arrow 76"/>
          <p:cNvSpPr/>
          <p:nvPr/>
        </p:nvSpPr>
        <p:spPr>
          <a:xfrm rot="16200000">
            <a:off x="5724542" y="2278636"/>
            <a:ext cx="484632" cy="541477"/>
          </a:xfrm>
          <a:prstGeom prst="downArrow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kern="1200"/>
          </a:p>
        </p:txBody>
      </p:sp>
      <p:sp>
        <p:nvSpPr>
          <p:cNvPr id="78" name="Down Arrow 77"/>
          <p:cNvSpPr/>
          <p:nvPr/>
        </p:nvSpPr>
        <p:spPr>
          <a:xfrm rot="8161123">
            <a:off x="1963229" y="3411371"/>
            <a:ext cx="484632" cy="54147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kern="1200"/>
          </a:p>
        </p:txBody>
      </p:sp>
      <p:sp>
        <p:nvSpPr>
          <p:cNvPr id="79" name="Down Arrow 78"/>
          <p:cNvSpPr/>
          <p:nvPr/>
        </p:nvSpPr>
        <p:spPr>
          <a:xfrm rot="13595236">
            <a:off x="3853474" y="3281501"/>
            <a:ext cx="484632" cy="54147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kern="1200"/>
          </a:p>
        </p:txBody>
      </p:sp>
      <p:grpSp>
        <p:nvGrpSpPr>
          <p:cNvPr id="140" name="Group 139"/>
          <p:cNvGrpSpPr/>
          <p:nvPr/>
        </p:nvGrpSpPr>
        <p:grpSpPr>
          <a:xfrm>
            <a:off x="6472083" y="1895316"/>
            <a:ext cx="1146675" cy="1080410"/>
            <a:chOff x="3073138" y="2205872"/>
            <a:chExt cx="1423448" cy="1484722"/>
          </a:xfrm>
        </p:grpSpPr>
        <p:sp>
          <p:nvSpPr>
            <p:cNvPr id="141" name="Oval 140"/>
            <p:cNvSpPr/>
            <p:nvPr/>
          </p:nvSpPr>
          <p:spPr>
            <a:xfrm>
              <a:off x="3073138" y="3360656"/>
              <a:ext cx="1423448" cy="32993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3073138" y="2394408"/>
              <a:ext cx="1423448" cy="113121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sp>
          <p:nvSpPr>
            <p:cNvPr id="143" name="Oval 142"/>
            <p:cNvSpPr/>
            <p:nvPr/>
          </p:nvSpPr>
          <p:spPr>
            <a:xfrm>
              <a:off x="3073138" y="2205872"/>
              <a:ext cx="1423448" cy="32993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kern="1200"/>
            </a:p>
          </p:txBody>
        </p:sp>
        <p:cxnSp>
          <p:nvCxnSpPr>
            <p:cNvPr id="144" name="Straight Connector 143"/>
            <p:cNvCxnSpPr/>
            <p:nvPr/>
          </p:nvCxnSpPr>
          <p:spPr>
            <a:xfrm>
              <a:off x="3073138" y="3525625"/>
              <a:ext cx="1423448" cy="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7" name="Title 1"/>
          <p:cNvSpPr txBox="1">
            <a:spLocks/>
          </p:cNvSpPr>
          <p:nvPr/>
        </p:nvSpPr>
        <p:spPr>
          <a:xfrm>
            <a:off x="303679" y="142258"/>
            <a:ext cx="8520600" cy="5727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 fontScale="90000" lnSpcReduction="10000"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 dirty="0" smtClean="0"/>
              <a:t>Learn To Rank - LETOR</a:t>
            </a:r>
            <a:endParaRPr lang="en-US" dirty="0"/>
          </a:p>
        </p:txBody>
      </p:sp>
      <p:pic>
        <p:nvPicPr>
          <p:cNvPr id="110" name="Picture 109" descr="06_Logistic_Regression_cos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68" y="4413483"/>
            <a:ext cx="4058703" cy="740535"/>
          </a:xfrm>
          <a:prstGeom prst="rect">
            <a:avLst/>
          </a:prstGeom>
        </p:spPr>
      </p:pic>
      <p:pic>
        <p:nvPicPr>
          <p:cNvPr id="111" name="Picture 110" descr="prob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933" y="3309097"/>
            <a:ext cx="2174188" cy="776018"/>
          </a:xfrm>
          <a:prstGeom prst="rect">
            <a:avLst/>
          </a:prstGeom>
        </p:spPr>
      </p:pic>
      <p:sp>
        <p:nvSpPr>
          <p:cNvPr id="112" name="TextBox 111"/>
          <p:cNvSpPr txBox="1"/>
          <p:nvPr/>
        </p:nvSpPr>
        <p:spPr>
          <a:xfrm>
            <a:off x="361459" y="600844"/>
            <a:ext cx="5476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Use, for example, a logistic regression model to predict the probability that a Plan Y is the best result for a Query X </a:t>
            </a:r>
            <a:endParaRPr lang="en-US" dirty="0"/>
          </a:p>
        </p:txBody>
      </p:sp>
      <p:sp>
        <p:nvSpPr>
          <p:cNvPr id="113" name="TextBox 112"/>
          <p:cNvSpPr txBox="1"/>
          <p:nvPr/>
        </p:nvSpPr>
        <p:spPr>
          <a:xfrm>
            <a:off x="5696121" y="3537284"/>
            <a:ext cx="1394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Pr</a:t>
            </a:r>
            <a:r>
              <a:rPr lang="en-US" dirty="0" smtClean="0"/>
              <a:t>(Y | x, </a:t>
            </a:r>
            <a:r>
              <a:rPr lang="en-US" dirty="0" err="1" smtClean="0"/>
              <a:t>θ</a:t>
            </a:r>
            <a:r>
              <a:rPr lang="en-US" dirty="0" smtClean="0"/>
              <a:t> ) = 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5027124" y="4013200"/>
            <a:ext cx="40629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Solve for model parameters </a:t>
            </a:r>
            <a:r>
              <a:rPr lang="en-US" dirty="0" err="1" smtClean="0"/>
              <a:t>θ</a:t>
            </a:r>
            <a:r>
              <a:rPr lang="en-US" dirty="0" smtClean="0"/>
              <a:t> by minimizing the Cost function:</a:t>
            </a:r>
            <a:endParaRPr lang="en-US" dirty="0"/>
          </a:p>
        </p:txBody>
      </p:sp>
      <p:cxnSp>
        <p:nvCxnSpPr>
          <p:cNvPr id="5" name="Curved Connector 4"/>
          <p:cNvCxnSpPr>
            <a:stCxn id="143" idx="0"/>
            <a:endCxn id="114" idx="0"/>
          </p:cNvCxnSpPr>
          <p:nvPr/>
        </p:nvCxnSpPr>
        <p:spPr>
          <a:xfrm rot="16200000" flipH="1" flipV="1">
            <a:off x="4188785" y="-916641"/>
            <a:ext cx="44679" cy="5668592"/>
          </a:xfrm>
          <a:prstGeom prst="curvedConnector3">
            <a:avLst>
              <a:gd name="adj1" fmla="val -1137004"/>
            </a:avLst>
          </a:prstGeom>
          <a:ln w="28575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3668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701" y="3082863"/>
            <a:ext cx="1919844" cy="1439883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5162036" y="2507735"/>
            <a:ext cx="425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ES</a:t>
            </a:r>
            <a:endParaRPr lang="en-US" dirty="0"/>
          </a:p>
        </p:txBody>
      </p:sp>
      <p:sp>
        <p:nvSpPr>
          <p:cNvPr id="8" name="Can 7"/>
          <p:cNvSpPr/>
          <p:nvPr/>
        </p:nvSpPr>
        <p:spPr>
          <a:xfrm>
            <a:off x="4201297" y="2507735"/>
            <a:ext cx="1309940" cy="14478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SPARK + ES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2355336" y="1057951"/>
            <a:ext cx="1219200" cy="779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ASR</a:t>
            </a:r>
            <a:endParaRPr lang="en-US" sz="3600" dirty="0"/>
          </a:p>
        </p:txBody>
      </p:sp>
      <p:sp>
        <p:nvSpPr>
          <p:cNvPr id="12" name="Can 11"/>
          <p:cNvSpPr/>
          <p:nvPr/>
        </p:nvSpPr>
        <p:spPr>
          <a:xfrm>
            <a:off x="7487589" y="2895487"/>
            <a:ext cx="1193800" cy="14478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LOGS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5374594" y="499151"/>
            <a:ext cx="1384300" cy="1117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LETOR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5545995" y="1944718"/>
            <a:ext cx="232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Behavioral data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818477" y="1729918"/>
            <a:ext cx="1553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Semantic </a:t>
            </a:r>
          </a:p>
          <a:p>
            <a:r>
              <a:rPr lang="en-US" sz="2400" dirty="0" smtClean="0"/>
              <a:t>query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3574536" y="1707635"/>
            <a:ext cx="952500" cy="80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8" idx="1"/>
          </p:cNvCxnSpPr>
          <p:nvPr/>
        </p:nvCxnSpPr>
        <p:spPr>
          <a:xfrm flipH="1">
            <a:off x="4856267" y="1618859"/>
            <a:ext cx="978584" cy="888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3"/>
          </p:cNvCxnSpPr>
          <p:nvPr/>
        </p:nvCxnSpPr>
        <p:spPr>
          <a:xfrm>
            <a:off x="6758894" y="1057951"/>
            <a:ext cx="1317743" cy="1449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18923" y="1428467"/>
            <a:ext cx="13163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Ranking</a:t>
            </a:r>
          </a:p>
          <a:p>
            <a:pPr algn="ctr"/>
            <a:r>
              <a:rPr lang="en-US" sz="2400" dirty="0" smtClean="0"/>
              <a:t> Model</a:t>
            </a:r>
            <a:endParaRPr lang="en-US" sz="240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221" y="2952528"/>
            <a:ext cx="1191429" cy="1483055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419824" y="3302525"/>
            <a:ext cx="1760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Plan Result</a:t>
            </a:r>
            <a:endParaRPr lang="en-US" sz="2400" dirty="0"/>
          </a:p>
        </p:txBody>
      </p:sp>
      <p:cxnSp>
        <p:nvCxnSpPr>
          <p:cNvPr id="33" name="Straight Arrow Connector 32"/>
          <p:cNvCxnSpPr>
            <a:stCxn id="31" idx="0"/>
          </p:cNvCxnSpPr>
          <p:nvPr/>
        </p:nvCxnSpPr>
        <p:spPr>
          <a:xfrm flipV="1">
            <a:off x="1482936" y="1837015"/>
            <a:ext cx="941916" cy="1115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1801030" y="3242563"/>
            <a:ext cx="2458994" cy="13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1751603" y="4143052"/>
            <a:ext cx="5735986" cy="16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976707" y="4352668"/>
            <a:ext cx="232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Behavioral data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605481" y="135924"/>
            <a:ext cx="3921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/>
                </a:solidFill>
              </a:rPr>
              <a:t>Next steps </a:t>
            </a:r>
            <a:r>
              <a:rPr lang="is-IS" sz="3200" dirty="0" smtClean="0">
                <a:solidFill>
                  <a:schemeClr val="accent1"/>
                </a:solidFill>
              </a:rPr>
              <a:t>…</a:t>
            </a:r>
            <a:endParaRPr 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481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701" y="3082863"/>
            <a:ext cx="1919844" cy="1439883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5162036" y="2507735"/>
            <a:ext cx="425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355336" y="1057951"/>
            <a:ext cx="1219200" cy="779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ASR</a:t>
            </a:r>
            <a:endParaRPr lang="en-US" sz="3600" dirty="0"/>
          </a:p>
        </p:txBody>
      </p:sp>
      <p:sp>
        <p:nvSpPr>
          <p:cNvPr id="12" name="Can 11"/>
          <p:cNvSpPr/>
          <p:nvPr/>
        </p:nvSpPr>
        <p:spPr>
          <a:xfrm>
            <a:off x="7487589" y="2895487"/>
            <a:ext cx="1193800" cy="14478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LOGS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6758894" y="866691"/>
            <a:ext cx="232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Behavioral data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818477" y="1729918"/>
            <a:ext cx="1553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Semantic </a:t>
            </a:r>
          </a:p>
          <a:p>
            <a:r>
              <a:rPr lang="en-US" sz="2400" dirty="0" smtClean="0"/>
              <a:t>query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3574536" y="1707635"/>
            <a:ext cx="952500" cy="80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8" idx="1"/>
          </p:cNvCxnSpPr>
          <p:nvPr/>
        </p:nvCxnSpPr>
        <p:spPr>
          <a:xfrm flipH="1">
            <a:off x="4856267" y="1618859"/>
            <a:ext cx="978584" cy="888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3"/>
            <a:endCxn id="12" idx="1"/>
          </p:cNvCxnSpPr>
          <p:nvPr/>
        </p:nvCxnSpPr>
        <p:spPr>
          <a:xfrm>
            <a:off x="6758894" y="1057951"/>
            <a:ext cx="1325595" cy="1837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18923" y="1428467"/>
            <a:ext cx="13163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Ranking</a:t>
            </a:r>
          </a:p>
          <a:p>
            <a:pPr algn="ctr"/>
            <a:r>
              <a:rPr lang="en-US" sz="2400" dirty="0" smtClean="0"/>
              <a:t> Model</a:t>
            </a:r>
            <a:endParaRPr lang="en-US" sz="240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221" y="2952528"/>
            <a:ext cx="1191429" cy="1483055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419824" y="3302525"/>
            <a:ext cx="1760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Plan Result</a:t>
            </a:r>
            <a:endParaRPr lang="en-US" sz="2400" dirty="0"/>
          </a:p>
        </p:txBody>
      </p:sp>
      <p:cxnSp>
        <p:nvCxnSpPr>
          <p:cNvPr id="33" name="Straight Arrow Connector 32"/>
          <p:cNvCxnSpPr>
            <a:stCxn id="31" idx="0"/>
          </p:cNvCxnSpPr>
          <p:nvPr/>
        </p:nvCxnSpPr>
        <p:spPr>
          <a:xfrm flipV="1">
            <a:off x="1482936" y="1837015"/>
            <a:ext cx="941916" cy="1115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1801030" y="3242563"/>
            <a:ext cx="2458994" cy="13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1751603" y="4143052"/>
            <a:ext cx="5735986" cy="16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976707" y="4352668"/>
            <a:ext cx="232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Behavioral data</a:t>
            </a:r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605481" y="135924"/>
            <a:ext cx="3921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1"/>
                </a:solidFill>
              </a:rPr>
              <a:t>Next steps </a:t>
            </a:r>
            <a:r>
              <a:rPr lang="is-IS" sz="3200" dirty="0" smtClean="0">
                <a:solidFill>
                  <a:schemeClr val="accent1"/>
                </a:solidFill>
              </a:rPr>
              <a:t>…</a:t>
            </a:r>
            <a:endParaRPr lang="en-US" sz="3200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9339" y="721398"/>
            <a:ext cx="2084537" cy="5692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3658" y="2126247"/>
            <a:ext cx="1975359" cy="557153"/>
          </a:xfrm>
          <a:prstGeom prst="rect">
            <a:avLst/>
          </a:prstGeom>
        </p:spPr>
      </p:pic>
      <p:pic>
        <p:nvPicPr>
          <p:cNvPr id="26" name="Picture 25" descr="prob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032" y="25182"/>
            <a:ext cx="2105235" cy="751407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4937313" y="154191"/>
            <a:ext cx="13656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Pr</a:t>
            </a:r>
            <a:r>
              <a:rPr lang="en-US" dirty="0" smtClean="0"/>
              <a:t>(Y | x, </a:t>
            </a:r>
            <a:r>
              <a:rPr lang="en-US" dirty="0" err="1" smtClean="0"/>
              <a:t>θ</a:t>
            </a:r>
            <a:r>
              <a:rPr lang="en-US" dirty="0" smtClean="0"/>
              <a:t> ) =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74594" y="499151"/>
            <a:ext cx="1384300" cy="1117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LETOR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23821" y="2905614"/>
            <a:ext cx="1917700" cy="7366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05564" y="3694055"/>
            <a:ext cx="1543757" cy="744998"/>
          </a:xfrm>
          <a:prstGeom prst="rect">
            <a:avLst/>
          </a:prstGeom>
        </p:spPr>
      </p:pic>
      <p:sp>
        <p:nvSpPr>
          <p:cNvPr id="8" name="Can 7"/>
          <p:cNvSpPr/>
          <p:nvPr/>
        </p:nvSpPr>
        <p:spPr>
          <a:xfrm>
            <a:off x="4201297" y="2507735"/>
            <a:ext cx="1309940" cy="14478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SPARK + ES</a:t>
            </a:r>
            <a:endParaRPr lang="en-US" sz="24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11754" y="1555871"/>
            <a:ext cx="1853835" cy="1153918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7252793" y="4439817"/>
            <a:ext cx="15905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Snowplow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3093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 to MVP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 a </a:t>
            </a:r>
            <a:r>
              <a:rPr lang="en-US" dirty="0" err="1" smtClean="0"/>
              <a:t>chatbot</a:t>
            </a:r>
            <a:r>
              <a:rPr lang="en-US" dirty="0" smtClean="0"/>
              <a:t> to integrate into Obamacare</a:t>
            </a:r>
          </a:p>
          <a:p>
            <a:r>
              <a:rPr lang="en-US" dirty="0" smtClean="0"/>
              <a:t>Build upon Auto Speech Recognition </a:t>
            </a:r>
          </a:p>
          <a:p>
            <a:pPr lvl="1"/>
            <a:r>
              <a:rPr lang="en-US" dirty="0" smtClean="0"/>
              <a:t>Nuance Speech recognition</a:t>
            </a:r>
          </a:p>
          <a:p>
            <a:r>
              <a:rPr lang="en-US" dirty="0" smtClean="0"/>
              <a:t>Natural Language Processing</a:t>
            </a:r>
          </a:p>
          <a:p>
            <a:pPr lvl="1"/>
            <a:r>
              <a:rPr lang="en-US" dirty="0" err="1" smtClean="0"/>
              <a:t>Alyien</a:t>
            </a:r>
            <a:endParaRPr lang="en-US" dirty="0"/>
          </a:p>
          <a:p>
            <a:r>
              <a:rPr lang="en-US" dirty="0" err="1" smtClean="0"/>
              <a:t>Elasticsearch</a:t>
            </a:r>
            <a:r>
              <a:rPr lang="en-US" dirty="0" smtClean="0"/>
              <a:t> </a:t>
            </a:r>
            <a:r>
              <a:rPr lang="en-US" dirty="0" err="1" smtClean="0"/>
              <a:t>buildout</a:t>
            </a:r>
            <a:endParaRPr lang="en-US" dirty="0" smtClean="0"/>
          </a:p>
          <a:p>
            <a:r>
              <a:rPr lang="en-US" dirty="0" smtClean="0"/>
              <a:t>Ranking Function – LETOR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233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UC Berkeley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Safyre</a:t>
            </a:r>
            <a:r>
              <a:rPr lang="en-US" dirty="0"/>
              <a:t> Anderson </a:t>
            </a:r>
            <a:r>
              <a:rPr lang="en-US" dirty="0" smtClean="0">
                <a:hlinkClick r:id="rId2"/>
              </a:rPr>
              <a:t>think2wice.saf</a:t>
            </a:r>
            <a:r>
              <a:rPr lang="en-US" dirty="0">
                <a:hlinkClick r:id="rId2"/>
              </a:rPr>
              <a:t>@</a:t>
            </a:r>
            <a:r>
              <a:rPr lang="en-US" dirty="0" smtClean="0">
                <a:hlinkClick r:id="rId2"/>
              </a:rPr>
              <a:t>gmail.com</a:t>
            </a:r>
            <a:endParaRPr lang="en-US" dirty="0" smtClean="0"/>
          </a:p>
          <a:p>
            <a:r>
              <a:rPr lang="en-US" dirty="0" err="1" smtClean="0"/>
              <a:t>Konniam</a:t>
            </a:r>
            <a:r>
              <a:rPr lang="en-US" dirty="0" smtClean="0"/>
              <a:t> </a:t>
            </a:r>
            <a:r>
              <a:rPr lang="en-US" dirty="0"/>
              <a:t>Chan </a:t>
            </a:r>
            <a:r>
              <a:rPr lang="en-US" dirty="0" smtClean="0">
                <a:hlinkClick r:id="rId3"/>
              </a:rPr>
              <a:t>konniam.chan</a:t>
            </a:r>
            <a:r>
              <a:rPr lang="en-US" dirty="0">
                <a:hlinkClick r:id="rId3"/>
              </a:rPr>
              <a:t>@</a:t>
            </a:r>
            <a:r>
              <a:rPr lang="en-US" dirty="0" smtClean="0">
                <a:hlinkClick r:id="rId3"/>
              </a:rPr>
              <a:t>berkeley.edu</a:t>
            </a:r>
            <a:endParaRPr lang="en-US" dirty="0" smtClean="0"/>
          </a:p>
          <a:p>
            <a:r>
              <a:rPr lang="en-US" dirty="0" smtClean="0"/>
              <a:t>Ron </a:t>
            </a:r>
            <a:r>
              <a:rPr lang="en-US" dirty="0"/>
              <a:t>Cordell </a:t>
            </a:r>
            <a:r>
              <a:rPr lang="en-US" dirty="0" smtClean="0">
                <a:hlinkClick r:id="rId4"/>
              </a:rPr>
              <a:t>ron.cordell</a:t>
            </a:r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gmail.com</a:t>
            </a:r>
            <a:endParaRPr lang="en-US" dirty="0"/>
          </a:p>
          <a:p>
            <a:r>
              <a:rPr lang="en-US" dirty="0"/>
              <a:t>Christopher Dailey &lt;</a:t>
            </a:r>
            <a:r>
              <a:rPr lang="en-US" dirty="0" err="1"/>
              <a:t>christopher.dailey@gmail.com</a:t>
            </a:r>
            <a:r>
              <a:rPr lang="en-US" dirty="0"/>
              <a:t>&gt;</a:t>
            </a:r>
          </a:p>
          <a:p>
            <a:r>
              <a:rPr lang="en-US" dirty="0" smtClean="0"/>
              <a:t>Marjorie </a:t>
            </a:r>
            <a:r>
              <a:rPr lang="en-US" dirty="0" err="1"/>
              <a:t>Sayer</a:t>
            </a:r>
            <a:r>
              <a:rPr lang="en-US" dirty="0"/>
              <a:t> </a:t>
            </a:r>
            <a:r>
              <a:rPr lang="en-US" dirty="0" smtClean="0">
                <a:hlinkClick r:id="rId5"/>
              </a:rPr>
              <a:t>3marjorie14</a:t>
            </a:r>
            <a:r>
              <a:rPr lang="en-US" dirty="0">
                <a:hlinkClick r:id="rId5"/>
              </a:rPr>
              <a:t>@</a:t>
            </a:r>
            <a:r>
              <a:rPr lang="en-US" dirty="0" smtClean="0">
                <a:hlinkClick r:id="rId5"/>
              </a:rPr>
              <a:t>gmail.com</a:t>
            </a:r>
            <a:r>
              <a:rPr lang="en-US" dirty="0" smtClean="0"/>
              <a:t>,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Dr. James G. Shanahan &lt;</a:t>
            </a:r>
            <a:r>
              <a:rPr lang="en-US" dirty="0" err="1" smtClean="0"/>
              <a:t>james.shanahan@gmail.com</a:t>
            </a:r>
            <a:r>
              <a:rPr lang="en-US" dirty="0" smtClean="0"/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6689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Thank you!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3335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Brief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Rec_Pag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50"/>
          <a:stretch/>
        </p:blipFill>
        <p:spPr>
          <a:xfrm>
            <a:off x="4762500" y="1109527"/>
            <a:ext cx="2108200" cy="3459348"/>
          </a:xfrm>
          <a:prstGeom prst="rect">
            <a:avLst/>
          </a:prstGeom>
        </p:spPr>
      </p:pic>
      <p:pic>
        <p:nvPicPr>
          <p:cNvPr id="5" name="Picture 4" descr="Form_Pag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58" b="41135"/>
          <a:stretch/>
        </p:blipFill>
        <p:spPr>
          <a:xfrm>
            <a:off x="1511301" y="1673175"/>
            <a:ext cx="2628900" cy="218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43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05"/>
            <a:ext cx="8138180" cy="51473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77972" t="74" r="4823" b="-74"/>
          <a:stretch/>
        </p:blipFill>
        <p:spPr>
          <a:xfrm>
            <a:off x="7829670" y="0"/>
            <a:ext cx="1359140" cy="5143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58800" y="3145"/>
            <a:ext cx="70231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n-lt"/>
              </a:rPr>
              <a:t>Most states have the same type of plan</a:t>
            </a:r>
            <a:endParaRPr lang="en-US" sz="3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7916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Faceted Search Summary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749" y="31900"/>
            <a:ext cx="911149" cy="911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Shape 263"/>
          <p:cNvCxnSpPr/>
          <p:nvPr/>
        </p:nvCxnSpPr>
        <p:spPr>
          <a:xfrm rot="10800000" flipH="1">
            <a:off x="451025" y="997775"/>
            <a:ext cx="8578500" cy="45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64" name="Shape 264"/>
          <p:cNvCxnSpPr/>
          <p:nvPr/>
        </p:nvCxnSpPr>
        <p:spPr>
          <a:xfrm rot="10800000" flipH="1">
            <a:off x="451025" y="1017850"/>
            <a:ext cx="8578800" cy="7200"/>
          </a:xfrm>
          <a:prstGeom prst="straightConnector1">
            <a:avLst/>
          </a:prstGeom>
          <a:noFill/>
          <a:ln w="28575" cap="flat" cmpd="sng">
            <a:solidFill>
              <a:srgbClr val="F1C23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" name="TextBox 10"/>
          <p:cNvSpPr txBox="1"/>
          <p:nvPr/>
        </p:nvSpPr>
        <p:spPr>
          <a:xfrm>
            <a:off x="802266" y="1304503"/>
            <a:ext cx="7097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tx1"/>
                </a:solidFill>
              </a:rPr>
              <a:t>Help more people navigate confusing plan info</a:t>
            </a:r>
          </a:p>
          <a:p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smtClean="0">
                <a:solidFill>
                  <a:schemeClr val="tx1"/>
                </a:solidFill>
              </a:rPr>
              <a:t>       - Go beyond “lowest cost plan” with physician restriction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02267" y="2049570"/>
            <a:ext cx="548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tx1"/>
                </a:solidFill>
              </a:rPr>
              <a:t>Better provider matchup</a:t>
            </a:r>
          </a:p>
          <a:p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smtClean="0">
                <a:solidFill>
                  <a:schemeClr val="tx1"/>
                </a:solidFill>
              </a:rPr>
              <a:t>      - Users can be matched with plans service          better accommodating factors 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2267" y="3096235"/>
            <a:ext cx="756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tx1"/>
                </a:solidFill>
              </a:rPr>
              <a:t>Learn behind the scenes from user behavior incentivized by facets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327933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0" y="0"/>
            <a:ext cx="385762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931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300" y="0"/>
            <a:ext cx="686206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93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to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David  </a:t>
            </a:r>
            <a:r>
              <a:rPr lang="en-US" dirty="0" err="1" smtClean="0"/>
              <a:t>Portnoy</a:t>
            </a:r>
            <a:r>
              <a:rPr lang="en-US" dirty="0" smtClean="0"/>
              <a:t>, EIR, US Department of Health and Human Services </a:t>
            </a:r>
          </a:p>
          <a:p>
            <a:endParaRPr lang="en-US" dirty="0"/>
          </a:p>
          <a:p>
            <a:r>
              <a:rPr lang="en-US" dirty="0" smtClean="0"/>
              <a:t>Bayes </a:t>
            </a:r>
            <a:r>
              <a:rPr lang="en-US" dirty="0" err="1" smtClean="0"/>
              <a:t>Hackathon</a:t>
            </a:r>
            <a:r>
              <a:rPr lang="en-US" dirty="0" smtClean="0"/>
              <a:t> Organizers</a:t>
            </a:r>
          </a:p>
          <a:p>
            <a:pPr lvl="1"/>
            <a:r>
              <a:rPr lang="en-US" dirty="0" err="1"/>
              <a:t>Kirtan</a:t>
            </a:r>
            <a:r>
              <a:rPr lang="en-US" dirty="0"/>
              <a:t> </a:t>
            </a:r>
            <a:r>
              <a:rPr lang="en-US" dirty="0" err="1"/>
              <a:t>Upadhyaya</a:t>
            </a:r>
            <a:r>
              <a:rPr lang="en-US" dirty="0"/>
              <a:t> &lt;</a:t>
            </a:r>
            <a:r>
              <a:rPr lang="en-US" dirty="0" err="1"/>
              <a:t>kirtan@bayesimpact.org</a:t>
            </a:r>
            <a:r>
              <a:rPr lang="en-US" dirty="0"/>
              <a:t>&gt;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83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47122"/>
            <a:ext cx="7886700" cy="994172"/>
          </a:xfrm>
        </p:spPr>
        <p:txBody>
          <a:bodyPr/>
          <a:lstStyle/>
          <a:p>
            <a:r>
              <a:rPr lang="en-US" dirty="0" err="1" smtClean="0"/>
              <a:t>Obamacare</a:t>
            </a:r>
            <a:r>
              <a:rPr lang="en-US" dirty="0" smtClean="0"/>
              <a:t> Search Engine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Due to the insurance related provisions, 6 in 10 Americans can get covered for $100 or less on the Health Insurance Marketplace, with the average plan costing just $82 after Premium Tax Credits in 2014. As of March 2015, the net cost of </a:t>
            </a:r>
            <a:r>
              <a:rPr lang="en-US" dirty="0" err="1"/>
              <a:t>ObamaCare</a:t>
            </a:r>
            <a:r>
              <a:rPr lang="en-US" dirty="0"/>
              <a:t> is projected to be $1.207 trillion over the 2016 – 2025 </a:t>
            </a:r>
            <a:r>
              <a:rPr lang="en-US" dirty="0" smtClean="0"/>
              <a:t>period*.</a:t>
            </a:r>
          </a:p>
          <a:p>
            <a:r>
              <a:rPr lang="en-US" dirty="0" smtClean="0"/>
              <a:t>$</a:t>
            </a:r>
            <a:r>
              <a:rPr lang="en-US" dirty="0"/>
              <a:t>120 Billion per year </a:t>
            </a:r>
            <a:r>
              <a:rPr lang="en-US" dirty="0" err="1"/>
              <a:t>ObamaCare</a:t>
            </a:r>
            <a:r>
              <a:rPr lang="en-US" dirty="0"/>
              <a:t> (</a:t>
            </a:r>
            <a:r>
              <a:rPr lang="en-US" dirty="0" err="1"/>
              <a:t>ObamaCare</a:t>
            </a:r>
            <a:r>
              <a:rPr lang="en-US" dirty="0"/>
              <a:t>)</a:t>
            </a:r>
            <a:r>
              <a:rPr lang="en-US" dirty="0" smtClean="0"/>
              <a:t>*</a:t>
            </a:r>
            <a:endParaRPr lang="en-US" dirty="0"/>
          </a:p>
          <a:p>
            <a:r>
              <a:rPr lang="en-US" dirty="0"/>
              <a:t>Business opportunity: 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 smtClean="0"/>
              <a:t>$</a:t>
            </a:r>
            <a:r>
              <a:rPr lang="en-US" dirty="0"/>
              <a:t>12Billion for marketing and advertising</a:t>
            </a:r>
          </a:p>
          <a:p>
            <a:endParaRPr lang="en-US" dirty="0"/>
          </a:p>
          <a:p>
            <a:pPr lvl="1"/>
            <a:r>
              <a:rPr lang="en-US" dirty="0"/>
              <a:t>Search engine for healthcare plans (</a:t>
            </a:r>
            <a:r>
              <a:rPr lang="en-US" dirty="0" smtClean="0"/>
              <a:t>speech </a:t>
            </a:r>
            <a:r>
              <a:rPr lang="en-US" dirty="0"/>
              <a:t>recognition and faceted search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Generate </a:t>
            </a:r>
            <a:r>
              <a:rPr lang="en-US" dirty="0"/>
              <a:t>leads for healthcare plans through sponsored search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99564" y="4632723"/>
            <a:ext cx="40065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*[</a:t>
            </a:r>
            <a:r>
              <a:rPr lang="en-US" dirty="0"/>
              <a:t>http://</a:t>
            </a:r>
            <a:r>
              <a:rPr lang="en-US" dirty="0" err="1"/>
              <a:t>obamacarefacts.com</a:t>
            </a:r>
            <a:r>
              <a:rPr lang="en-US" dirty="0"/>
              <a:t>/</a:t>
            </a:r>
            <a:r>
              <a:rPr lang="en-US" dirty="0" err="1"/>
              <a:t>costof-obamacare</a:t>
            </a:r>
            <a:r>
              <a:rPr lang="en-US" dirty="0"/>
              <a:t>/]</a:t>
            </a:r>
          </a:p>
        </p:txBody>
      </p:sp>
    </p:spTree>
    <p:extLst>
      <p:ext uri="{BB962C8B-B14F-4D97-AF65-F5344CB8AC3E}">
        <p14:creationId xmlns:p14="http://schemas.microsoft.com/office/powerpoint/2010/main" val="676402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0" y="455353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HHS </a:t>
            </a:r>
            <a:r>
              <a:rPr lang="en" dirty="0" smtClean="0"/>
              <a:t>ACA</a:t>
            </a:r>
            <a:r>
              <a:rPr lang="en-US" dirty="0" smtClean="0"/>
              <a:t>: A mass of information to process</a:t>
            </a:r>
            <a:endParaRPr lang="en" dirty="0"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-1" y="1152475"/>
            <a:ext cx="6193791" cy="352688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Problem:</a:t>
            </a:r>
          </a:p>
          <a:p>
            <a:pPr marL="457200" lvl="0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" sz="3200" dirty="0"/>
              <a:t>Choosing an ACA plan </a:t>
            </a:r>
            <a:r>
              <a:rPr lang="en" sz="3200" dirty="0" smtClean="0"/>
              <a:t>is</a:t>
            </a:r>
            <a:r>
              <a:rPr lang="en-US" sz="3200" dirty="0" smtClean="0"/>
              <a:t> </a:t>
            </a:r>
            <a:r>
              <a:rPr lang="en" sz="3200" dirty="0" smtClean="0"/>
              <a:t>difficult</a:t>
            </a:r>
            <a:endParaRPr lang="en-US" sz="3200" dirty="0" smtClean="0"/>
          </a:p>
          <a:p>
            <a:pPr marL="457200" lvl="0" indent="-228600" rtl="0">
              <a:spcBef>
                <a:spcPts val="0"/>
              </a:spcBef>
              <a:buClr>
                <a:srgbClr val="FFFFFF"/>
              </a:buClr>
              <a:buChar char="-"/>
            </a:pPr>
            <a:endParaRPr lang="en-US" dirty="0" smtClean="0"/>
          </a:p>
          <a:p>
            <a:pPr marL="457200" lvl="0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-US" dirty="0" smtClean="0"/>
              <a:t>Providers are not always in network</a:t>
            </a:r>
          </a:p>
          <a:p>
            <a:pPr marL="457200" lvl="0" indent="-228600" rtl="0">
              <a:spcBef>
                <a:spcPts val="0"/>
              </a:spcBef>
              <a:buClr>
                <a:srgbClr val="FFFFFF"/>
              </a:buClr>
              <a:buChar char="-"/>
            </a:pPr>
            <a:endParaRPr lang="en-US" dirty="0"/>
          </a:p>
          <a:p>
            <a:pPr marL="457200" lvl="0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-US" dirty="0" smtClean="0"/>
              <a:t>Information Overload</a:t>
            </a:r>
            <a:endParaRPr lang="en" dirty="0"/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749" y="31900"/>
            <a:ext cx="911149" cy="911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Shape 139"/>
          <p:cNvCxnSpPr/>
          <p:nvPr/>
        </p:nvCxnSpPr>
        <p:spPr>
          <a:xfrm rot="10800000" flipH="1">
            <a:off x="451025" y="997775"/>
            <a:ext cx="8578500" cy="45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0" name="Shape 140"/>
          <p:cNvCxnSpPr/>
          <p:nvPr/>
        </p:nvCxnSpPr>
        <p:spPr>
          <a:xfrm rot="10800000" flipH="1">
            <a:off x="451025" y="1017850"/>
            <a:ext cx="8578800" cy="7200"/>
          </a:xfrm>
          <a:prstGeom prst="straightConnector1">
            <a:avLst/>
          </a:prstGeom>
          <a:noFill/>
          <a:ln w="28575" cap="flat" cmpd="sng">
            <a:solidFill>
              <a:srgbClr val="F1C23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" name="TextBox 1"/>
          <p:cNvSpPr txBox="1"/>
          <p:nvPr/>
        </p:nvSpPr>
        <p:spPr>
          <a:xfrm>
            <a:off x="8832300" y="4568875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16697" t="15211"/>
          <a:stretch/>
        </p:blipFill>
        <p:spPr>
          <a:xfrm>
            <a:off x="4445743" y="1955423"/>
            <a:ext cx="4698257" cy="31880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752" y="12892733"/>
            <a:ext cx="4732159" cy="47321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3790" y="12892733"/>
            <a:ext cx="4732159" cy="47321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376" y="3682267"/>
            <a:ext cx="1357208" cy="1357208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0"/>
            <a:ext cx="582838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028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Pain Points </a:t>
            </a:r>
            <a:r>
              <a:rPr lang="en-US" dirty="0" smtClean="0"/>
              <a:t>with existing Solutions</a:t>
            </a:r>
            <a:endParaRPr lang="en" dirty="0"/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dirty="0" err="1" smtClean="0"/>
              <a:t>Healthcare.gov</a:t>
            </a:r>
            <a:endParaRPr lang="en-US" dirty="0"/>
          </a:p>
          <a:p>
            <a:pPr marL="0" lvl="0" indent="0" rtl="0">
              <a:spcBef>
                <a:spcPts val="0"/>
              </a:spcBef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" dirty="0" smtClean="0"/>
              <a:t>L</a:t>
            </a:r>
            <a:r>
              <a:rPr lang="en-US" dirty="0" err="1" smtClean="0"/>
              <a:t>ong</a:t>
            </a:r>
            <a:r>
              <a:rPr lang="en-US" dirty="0" smtClean="0"/>
              <a:t> process, entering sensitive data</a:t>
            </a:r>
            <a:endParaRPr lang="en" dirty="0"/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-US" dirty="0" smtClean="0"/>
              <a:t>A chosen plan has a good chance of not including the doctor you want</a:t>
            </a:r>
            <a:endParaRPr lang="en" dirty="0"/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" dirty="0"/>
              <a:t>Lists qualified </a:t>
            </a:r>
            <a:r>
              <a:rPr lang="en" dirty="0" smtClean="0"/>
              <a:t>providers</a:t>
            </a:r>
            <a:endParaRPr lang="en" dirty="0"/>
          </a:p>
          <a:p>
            <a:pPr marL="228600" lvl="0" rtl="0">
              <a:spcBef>
                <a:spcPts val="0"/>
              </a:spcBef>
              <a:buClr>
                <a:srgbClr val="FFFFFF"/>
              </a:buClr>
            </a:pPr>
            <a:endParaRPr lang="en-US" dirty="0" smtClean="0"/>
          </a:p>
          <a:p>
            <a:pPr marL="228600" lvl="0" rtl="0">
              <a:spcBef>
                <a:spcPts val="0"/>
              </a:spcBef>
              <a:buClr>
                <a:srgbClr val="FFFFFF"/>
              </a:buClr>
            </a:pPr>
            <a:r>
              <a:rPr lang="en-US" dirty="0" smtClean="0"/>
              <a:t>Information brokers</a:t>
            </a:r>
            <a:endParaRPr lang="en" dirty="0"/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-US" dirty="0" smtClean="0"/>
              <a:t>Easier interface; doesn’t require private credentials; earns payment for plan referrals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-"/>
            </a:pPr>
            <a:r>
              <a:rPr lang="en-US" dirty="0" smtClean="0"/>
              <a:t>A skin on existing data; does not address patient concerns, does not learn rankings from input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749" y="31900"/>
            <a:ext cx="911149" cy="911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Shape 147"/>
          <p:cNvCxnSpPr/>
          <p:nvPr/>
        </p:nvCxnSpPr>
        <p:spPr>
          <a:xfrm rot="10800000" flipH="1">
            <a:off x="451025" y="997775"/>
            <a:ext cx="8578500" cy="4500"/>
          </a:xfrm>
          <a:prstGeom prst="straightConnector1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48" name="Shape 148"/>
          <p:cNvCxnSpPr/>
          <p:nvPr/>
        </p:nvCxnSpPr>
        <p:spPr>
          <a:xfrm rot="10800000" flipH="1">
            <a:off x="451025" y="1017850"/>
            <a:ext cx="8578800" cy="7200"/>
          </a:xfrm>
          <a:prstGeom prst="straightConnector1">
            <a:avLst/>
          </a:prstGeom>
          <a:noFill/>
          <a:ln w="28575" cap="flat" cmpd="sng">
            <a:solidFill>
              <a:srgbClr val="F1C232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508</TotalTime>
  <Words>933</Words>
  <Application>Microsoft Macintosh PowerPoint</Application>
  <PresentationFormat>On-screen Show (16:9)</PresentationFormat>
  <Paragraphs>306</Paragraphs>
  <Slides>23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Candara</vt:lpstr>
      <vt:lpstr>Consolas</vt:lpstr>
      <vt:lpstr>Times</vt:lpstr>
      <vt:lpstr>Office Theme</vt:lpstr>
      <vt:lpstr>Semantic Search engine   for (Obamacare) healthcare plans </vt:lpstr>
      <vt:lpstr>UC Berkeley Team</vt:lpstr>
      <vt:lpstr>PowerPoint Presentation</vt:lpstr>
      <vt:lpstr>PowerPoint Presentation</vt:lpstr>
      <vt:lpstr>Thanks to </vt:lpstr>
      <vt:lpstr>Obamacare Search Engine</vt:lpstr>
      <vt:lpstr>HHS ACA: A mass of information to process</vt:lpstr>
      <vt:lpstr>PowerPoint Presentation</vt:lpstr>
      <vt:lpstr>Pain Points with existing Solutions</vt:lpstr>
      <vt:lpstr>The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Click Behavior Tracking</vt:lpstr>
      <vt:lpstr>PowerPoint Presentation</vt:lpstr>
      <vt:lpstr>PowerPoint Presentation</vt:lpstr>
      <vt:lpstr>Next Steps to MVP </vt:lpstr>
      <vt:lpstr>PowerPoint Presentation</vt:lpstr>
      <vt:lpstr>Brief Demo</vt:lpstr>
      <vt:lpstr>PowerPoint Presentation</vt:lpstr>
      <vt:lpstr>Faceted Search Summary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Choosing an ACA Plan</dc:title>
  <cp:lastModifiedBy>Ron Cordell</cp:lastModifiedBy>
  <cp:revision>60</cp:revision>
  <dcterms:modified xsi:type="dcterms:W3CDTF">2016-04-28T01:52:01Z</dcterms:modified>
</cp:coreProperties>
</file>